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g"/><Relationship Id="rId7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gustar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9/9/2013 Spanish 1 </a:t>
            </a:r>
          </a:p>
          <a:p>
            <a:r>
              <a:rPr lang="en-US" dirty="0" smtClean="0"/>
              <a:t>Sra. Baldwin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Gustar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Gustar</a:t>
            </a:r>
            <a:r>
              <a:rPr lang="en-US" sz="3200" dirty="0" smtClean="0"/>
              <a:t> is a Spanish verb that means “to be pleasing to”.   </a:t>
            </a:r>
          </a:p>
          <a:p>
            <a:r>
              <a:rPr lang="en-US" sz="3200" dirty="0" smtClean="0"/>
              <a:t>In English, it’s kind of like saying “to like”</a:t>
            </a:r>
          </a:p>
          <a:p>
            <a:r>
              <a:rPr lang="en-US" sz="3200" dirty="0" smtClean="0"/>
              <a:t>In this unit, we will use </a:t>
            </a:r>
            <a:r>
              <a:rPr lang="en-US" sz="3200" dirty="0" err="1" smtClean="0"/>
              <a:t>Gustar</a:t>
            </a:r>
            <a:r>
              <a:rPr lang="en-US" sz="3200" dirty="0" smtClean="0"/>
              <a:t> to talk about activities people like and don’t like to do.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77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do we do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hlinkClick r:id="rId2" action="ppaction://hlinksldjump"/>
              </a:rPr>
              <a:t>STEP ONE: Know your activities!</a:t>
            </a:r>
            <a:endParaRPr lang="en-US" sz="4000" dirty="0" smtClean="0"/>
          </a:p>
          <a:p>
            <a:r>
              <a:rPr lang="en-US" sz="4000" dirty="0" smtClean="0">
                <a:hlinkClick r:id="rId3" action="ppaction://hlinksldjump"/>
              </a:rPr>
              <a:t>STEP TWO: Know the forms of </a:t>
            </a:r>
            <a:r>
              <a:rPr lang="en-US" sz="4000" dirty="0" err="1" smtClean="0">
                <a:hlinkClick r:id="rId3" action="ppaction://hlinksldjump"/>
              </a:rPr>
              <a:t>gustar</a:t>
            </a:r>
            <a:endParaRPr lang="en-US" sz="4000" dirty="0" smtClean="0"/>
          </a:p>
          <a:p>
            <a:r>
              <a:rPr lang="en-US" sz="4000" dirty="0" smtClean="0">
                <a:hlinkClick r:id="rId4" action="ppaction://hlinksldjump"/>
              </a:rPr>
              <a:t>STEP THREE: Put them together!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Las </a:t>
            </a:r>
            <a:r>
              <a:rPr lang="en-US" dirty="0" err="1" smtClean="0"/>
              <a:t>actividades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5207">
            <a:off x="454539" y="811716"/>
            <a:ext cx="3124200" cy="1466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525" y="2256355"/>
            <a:ext cx="1151988" cy="16722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958" y="4502864"/>
            <a:ext cx="1910970" cy="1874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5141">
            <a:off x="2048106" y="4512841"/>
            <a:ext cx="1943515" cy="12933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531" y="989542"/>
            <a:ext cx="2124075" cy="21526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532507">
            <a:off x="6810876" y="3549395"/>
            <a:ext cx="54218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ndar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en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patineta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 rot="20817233">
            <a:off x="4591539" y="1805238"/>
            <a:ext cx="54218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beber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 rot="1532507">
            <a:off x="2427431" y="4439719"/>
            <a:ext cx="54218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comer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 rot="20925162">
            <a:off x="7580811" y="5438170"/>
            <a:ext cx="54218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comprar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 rot="20349879">
            <a:off x="-719481" y="2777804"/>
            <a:ext cx="54218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dibujar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 rot="21271799">
            <a:off x="7226490" y="416636"/>
            <a:ext cx="54218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escribir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 rot="1532507">
            <a:off x="-1206634" y="5656896"/>
            <a:ext cx="54218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ontar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en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bicicleta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7" name="Picture 16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981" y="6251773"/>
            <a:ext cx="588966" cy="52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31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Forms of </a:t>
            </a:r>
            <a:r>
              <a:rPr lang="en-US" sz="4500" b="1" dirty="0" err="1" smtClean="0"/>
              <a:t>gustar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(A </a:t>
            </a:r>
            <a:r>
              <a:rPr lang="en-US" sz="3200" dirty="0" err="1" smtClean="0"/>
              <a:t>m</a:t>
            </a:r>
            <a:r>
              <a:rPr lang="en-US" sz="3200" dirty="0" err="1" smtClean="0">
                <a:latin typeface="Trebuchet MS" panose="020B0603020202020204" pitchFamily="34" charset="0"/>
              </a:rPr>
              <a:t>í</a:t>
            </a:r>
            <a:r>
              <a:rPr lang="en-US" sz="3200" dirty="0" smtClean="0">
                <a:latin typeface="Trebuchet MS" panose="020B0603020202020204" pitchFamily="34" charset="0"/>
              </a:rPr>
              <a:t>) me </a:t>
            </a:r>
            <a:r>
              <a:rPr lang="en-US" sz="3200" dirty="0" err="1" smtClean="0">
                <a:latin typeface="Trebuchet MS" panose="020B0603020202020204" pitchFamily="34" charset="0"/>
              </a:rPr>
              <a:t>gusta</a:t>
            </a:r>
            <a:r>
              <a:rPr lang="en-US" sz="3200" dirty="0" smtClean="0">
                <a:latin typeface="Trebuchet MS" panose="020B0603020202020204" pitchFamily="34" charset="0"/>
              </a:rPr>
              <a:t>							</a:t>
            </a:r>
          </a:p>
          <a:p>
            <a:r>
              <a:rPr lang="en-US" sz="3200" dirty="0" smtClean="0">
                <a:latin typeface="Trebuchet MS" panose="020B0603020202020204" pitchFamily="34" charset="0"/>
              </a:rPr>
              <a:t>(A </a:t>
            </a:r>
            <a:r>
              <a:rPr lang="en-US" sz="3200" dirty="0" err="1" smtClean="0">
                <a:latin typeface="Trebuchet MS" panose="020B0603020202020204" pitchFamily="34" charset="0"/>
              </a:rPr>
              <a:t>tí</a:t>
            </a:r>
            <a:r>
              <a:rPr lang="en-US" sz="3200" dirty="0" smtClean="0">
                <a:latin typeface="Trebuchet MS" panose="020B0603020202020204" pitchFamily="34" charset="0"/>
              </a:rPr>
              <a:t>) </a:t>
            </a:r>
            <a:r>
              <a:rPr lang="en-US" sz="3200" dirty="0" err="1" smtClean="0">
                <a:latin typeface="Trebuchet MS" panose="020B0603020202020204" pitchFamily="34" charset="0"/>
              </a:rPr>
              <a:t>te</a:t>
            </a:r>
            <a:r>
              <a:rPr lang="en-US" sz="3200" dirty="0" smtClean="0">
                <a:latin typeface="Trebuchet MS" panose="020B0603020202020204" pitchFamily="34" charset="0"/>
              </a:rPr>
              <a:t> </a:t>
            </a:r>
            <a:r>
              <a:rPr lang="en-US" sz="3200" dirty="0" err="1" smtClean="0">
                <a:latin typeface="Trebuchet MS" panose="020B0603020202020204" pitchFamily="34" charset="0"/>
              </a:rPr>
              <a:t>gusta</a:t>
            </a:r>
            <a:endParaRPr lang="en-US" sz="32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Trebuchet MS" panose="020B0603020202020204" pitchFamily="34" charset="0"/>
            </a:endParaRPr>
          </a:p>
          <a:p>
            <a:r>
              <a:rPr lang="en-US" sz="3200" dirty="0" smtClean="0">
                <a:latin typeface="Trebuchet MS" panose="020B0603020202020204" pitchFamily="34" charset="0"/>
              </a:rPr>
              <a:t>(A </a:t>
            </a:r>
            <a:r>
              <a:rPr lang="en-US" sz="3200" dirty="0" err="1" smtClean="0">
                <a:latin typeface="Trebuchet MS" panose="020B0603020202020204" pitchFamily="34" charset="0"/>
              </a:rPr>
              <a:t>él</a:t>
            </a:r>
            <a:r>
              <a:rPr lang="en-US" sz="3200" dirty="0" smtClean="0">
                <a:latin typeface="Trebuchet MS" panose="020B0603020202020204" pitchFamily="34" charset="0"/>
              </a:rPr>
              <a:t>) </a:t>
            </a:r>
          </a:p>
          <a:p>
            <a:r>
              <a:rPr lang="en-US" sz="3200" dirty="0" smtClean="0">
                <a:latin typeface="Trebuchet MS" panose="020B0603020202020204" pitchFamily="34" charset="0"/>
              </a:rPr>
              <a:t>(A </a:t>
            </a:r>
            <a:r>
              <a:rPr lang="en-US" sz="3200" dirty="0" err="1" smtClean="0">
                <a:latin typeface="Trebuchet MS" panose="020B0603020202020204" pitchFamily="34" charset="0"/>
              </a:rPr>
              <a:t>ella</a:t>
            </a:r>
            <a:r>
              <a:rPr lang="en-US" sz="3200" dirty="0" smtClean="0">
                <a:latin typeface="Trebuchet MS" panose="020B0603020202020204" pitchFamily="34" charset="0"/>
              </a:rPr>
              <a:t>)          le </a:t>
            </a:r>
            <a:r>
              <a:rPr lang="en-US" sz="3200" dirty="0" err="1" smtClean="0">
                <a:latin typeface="Trebuchet MS" panose="020B0603020202020204" pitchFamily="34" charset="0"/>
              </a:rPr>
              <a:t>gusta</a:t>
            </a:r>
            <a:endParaRPr lang="en-US" sz="3200" dirty="0" smtClean="0">
              <a:latin typeface="Trebuchet MS" panose="020B0603020202020204" pitchFamily="34" charset="0"/>
            </a:endParaRPr>
          </a:p>
          <a:p>
            <a:r>
              <a:rPr lang="en-US" sz="3200" dirty="0" smtClean="0">
                <a:latin typeface="Trebuchet MS" panose="020B0603020202020204" pitchFamily="34" charset="0"/>
              </a:rPr>
              <a:t>(A </a:t>
            </a:r>
            <a:r>
              <a:rPr lang="en-US" sz="3200" dirty="0" err="1" smtClean="0">
                <a:latin typeface="Trebuchet MS" panose="020B0603020202020204" pitchFamily="34" charset="0"/>
              </a:rPr>
              <a:t>usted</a:t>
            </a:r>
            <a:r>
              <a:rPr lang="en-US" sz="3200" dirty="0" smtClean="0">
                <a:latin typeface="Trebuchet MS" panose="020B0603020202020204" pitchFamily="34" charset="0"/>
              </a:rPr>
              <a:t>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437464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(A </a:t>
            </a:r>
            <a:r>
              <a:rPr lang="en-US" sz="3200" dirty="0" err="1"/>
              <a:t>nosotros</a:t>
            </a:r>
            <a:r>
              <a:rPr lang="en-US" sz="3200" dirty="0"/>
              <a:t>/as)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 smtClean="0"/>
              <a:t>gusta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(A </a:t>
            </a:r>
            <a:r>
              <a:rPr lang="en-US" sz="3200" dirty="0" err="1" smtClean="0"/>
              <a:t>vosotros</a:t>
            </a:r>
            <a:r>
              <a:rPr lang="en-US" sz="3200" dirty="0" smtClean="0"/>
              <a:t>/as)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gusta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(A </a:t>
            </a:r>
            <a:r>
              <a:rPr lang="en-US" sz="3200" dirty="0" err="1"/>
              <a:t>ellos</a:t>
            </a:r>
            <a:r>
              <a:rPr lang="en-US" sz="3200" dirty="0"/>
              <a:t>)</a:t>
            </a:r>
          </a:p>
          <a:p>
            <a:r>
              <a:rPr lang="en-US" sz="3200" dirty="0"/>
              <a:t>(A </a:t>
            </a:r>
            <a:r>
              <a:rPr lang="en-US" sz="3200" dirty="0" err="1"/>
              <a:t>ellas</a:t>
            </a:r>
            <a:r>
              <a:rPr lang="en-US" sz="3200" dirty="0"/>
              <a:t>)              les </a:t>
            </a:r>
            <a:r>
              <a:rPr lang="en-US" sz="3200" dirty="0" err="1"/>
              <a:t>gusta</a:t>
            </a:r>
            <a:endParaRPr lang="en-US" sz="3200" dirty="0"/>
          </a:p>
          <a:p>
            <a:r>
              <a:rPr lang="en-US" sz="3200" dirty="0"/>
              <a:t>(A </a:t>
            </a:r>
            <a:r>
              <a:rPr lang="en-US" sz="3200" dirty="0" err="1"/>
              <a:t>ustedes</a:t>
            </a:r>
            <a:r>
              <a:rPr lang="en-US" sz="3200" dirty="0"/>
              <a:t>)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822860" y="4288666"/>
            <a:ext cx="474131" cy="16999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8000228" y="4378787"/>
            <a:ext cx="474188" cy="17257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24196" y="1944652"/>
            <a:ext cx="1217505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 CARTER" panose="02000000000000000000" pitchFamily="2" charset="0"/>
              </a:rPr>
              <a:t>I like</a:t>
            </a:r>
            <a:endParaRPr lang="en-US" sz="4000" dirty="0">
              <a:latin typeface="AR CARTER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7059" y="3046976"/>
            <a:ext cx="155699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 CARTER" panose="02000000000000000000" pitchFamily="2" charset="0"/>
              </a:rPr>
              <a:t>You like</a:t>
            </a:r>
            <a:endParaRPr lang="en-US" sz="4000" dirty="0">
              <a:latin typeface="AR CARTER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3760" y="4050632"/>
            <a:ext cx="667221" cy="55399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AR CARTER" panose="02000000000000000000" pitchFamily="2" charset="0"/>
              </a:rPr>
              <a:t>He</a:t>
            </a:r>
            <a:endParaRPr lang="en-US" sz="3000" dirty="0">
              <a:latin typeface="AR CARTER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6510" y="4671199"/>
            <a:ext cx="656084" cy="55399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AR CARTER" panose="02000000000000000000" pitchFamily="2" charset="0"/>
              </a:rPr>
              <a:t>She</a:t>
            </a:r>
            <a:endParaRPr lang="en-US" sz="3000" dirty="0">
              <a:latin typeface="AR CARTER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0948" y="4213031"/>
            <a:ext cx="997114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 CARTER" panose="02000000000000000000" pitchFamily="2" charset="0"/>
              </a:rPr>
              <a:t>likes</a:t>
            </a:r>
            <a:endParaRPr lang="en-US" sz="4000" dirty="0">
              <a:latin typeface="AR CARTER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6991" y="5541484"/>
            <a:ext cx="1556990" cy="132343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 CARTER" panose="02000000000000000000" pitchFamily="2" charset="0"/>
              </a:rPr>
              <a:t>You like (formal)</a:t>
            </a:r>
            <a:endParaRPr lang="en-US" sz="4000" dirty="0">
              <a:latin typeface="AR CARTER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82494" y="2142067"/>
            <a:ext cx="155699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 CARTER" panose="02000000000000000000" pitchFamily="2" charset="0"/>
              </a:rPr>
              <a:t>We like</a:t>
            </a:r>
            <a:endParaRPr lang="en-US" sz="4000" dirty="0">
              <a:latin typeface="AR CARTER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74416" y="4250687"/>
            <a:ext cx="155699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 CARTER" panose="02000000000000000000" pitchFamily="2" charset="0"/>
              </a:rPr>
              <a:t>They like</a:t>
            </a:r>
            <a:endParaRPr lang="en-US" sz="4000" dirty="0">
              <a:latin typeface="AR CARTER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6985" y="5660958"/>
            <a:ext cx="1976878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 CARTER" panose="02000000000000000000" pitchFamily="2" charset="0"/>
              </a:rPr>
              <a:t>You all like</a:t>
            </a:r>
            <a:endParaRPr lang="en-US" sz="4000" dirty="0">
              <a:latin typeface="AR CARTER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12947" y="3258748"/>
            <a:ext cx="1979054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 CARTER" panose="02000000000000000000" pitchFamily="2" charset="0"/>
              </a:rPr>
              <a:t>You all like</a:t>
            </a:r>
            <a:endParaRPr lang="en-US" sz="4000" dirty="0">
              <a:latin typeface="AR CARTER" panose="02000000000000000000" pitchFamily="2" charset="0"/>
            </a:endParaRPr>
          </a:p>
        </p:txBody>
      </p:sp>
      <p:pic>
        <p:nvPicPr>
          <p:cNvPr id="18" name="Picture 1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981" y="6251773"/>
            <a:ext cx="588966" cy="52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1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Translate each sentence</a:t>
            </a:r>
          </a:p>
          <a:p>
            <a:endParaRPr lang="en-US" sz="3000" dirty="0"/>
          </a:p>
          <a:p>
            <a:pPr marL="342900" indent="-342900">
              <a:buAutoNum type="arabicPeriod"/>
            </a:pPr>
            <a:r>
              <a:rPr lang="en-US" sz="3000" dirty="0" smtClean="0"/>
              <a:t>I like to skateboard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A mi me </a:t>
            </a:r>
            <a:r>
              <a:rPr lang="en-US" sz="3000" dirty="0" err="1" smtClean="0"/>
              <a:t>gusta</a:t>
            </a:r>
            <a:r>
              <a:rPr lang="en-US" sz="3000" dirty="0" smtClean="0"/>
              <a:t> </a:t>
            </a:r>
            <a:r>
              <a:rPr lang="en-US" sz="3000" dirty="0" err="1" smtClean="0"/>
              <a:t>correr</a:t>
            </a:r>
            <a:endParaRPr lang="en-US" sz="3000" dirty="0" smtClean="0"/>
          </a:p>
          <a:p>
            <a:pPr marL="342900" indent="-342900">
              <a:buAutoNum type="arabicPeriod"/>
            </a:pPr>
            <a:r>
              <a:rPr lang="en-US" sz="3000" dirty="0" smtClean="0"/>
              <a:t>You like to read a book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¿</a:t>
            </a:r>
            <a:r>
              <a:rPr lang="en-US" sz="3000" dirty="0" err="1" smtClean="0"/>
              <a:t>Te</a:t>
            </a:r>
            <a:r>
              <a:rPr lang="en-US" sz="3000" dirty="0" smtClean="0"/>
              <a:t> </a:t>
            </a:r>
            <a:r>
              <a:rPr lang="en-US" sz="3000" dirty="0" err="1" smtClean="0"/>
              <a:t>gusta</a:t>
            </a:r>
            <a:r>
              <a:rPr lang="en-US" sz="3000" dirty="0" smtClean="0"/>
              <a:t> </a:t>
            </a:r>
            <a:r>
              <a:rPr lang="en-US" sz="3000" dirty="0" err="1" smtClean="0"/>
              <a:t>dibujar</a:t>
            </a:r>
            <a:r>
              <a:rPr lang="en-US" sz="300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A </a:t>
            </a:r>
            <a:r>
              <a:rPr lang="en-US" sz="3000" dirty="0" err="1" smtClean="0"/>
              <a:t>nosotros</a:t>
            </a:r>
            <a:r>
              <a:rPr lang="en-US" sz="3000" dirty="0" smtClean="0"/>
              <a:t> </a:t>
            </a:r>
            <a:r>
              <a:rPr lang="en-US" sz="3000" dirty="0" err="1" smtClean="0"/>
              <a:t>nos</a:t>
            </a:r>
            <a:r>
              <a:rPr lang="en-US" sz="3000" dirty="0" smtClean="0"/>
              <a:t> </a:t>
            </a:r>
            <a:r>
              <a:rPr lang="en-US" sz="3000" dirty="0" err="1" smtClean="0"/>
              <a:t>gusta</a:t>
            </a:r>
            <a:r>
              <a:rPr lang="en-US" sz="3000" dirty="0" smtClean="0"/>
              <a:t> </a:t>
            </a:r>
            <a:r>
              <a:rPr lang="en-US" sz="3000" dirty="0" err="1" smtClean="0"/>
              <a:t>mirar</a:t>
            </a:r>
            <a:r>
              <a:rPr lang="en-US" sz="3000" dirty="0" smtClean="0"/>
              <a:t> la </a:t>
            </a:r>
            <a:r>
              <a:rPr lang="en-US" sz="3000" dirty="0" err="1" smtClean="0"/>
              <a:t>tele</a:t>
            </a:r>
            <a:r>
              <a:rPr lang="en-US" sz="3000" dirty="0" smtClean="0"/>
              <a:t>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6.   Do </a:t>
            </a:r>
            <a:r>
              <a:rPr lang="en-US" sz="3100" dirty="0"/>
              <a:t>you all like to drink juice?</a:t>
            </a:r>
          </a:p>
          <a:p>
            <a:pPr marL="0" indent="0">
              <a:buNone/>
            </a:pPr>
            <a:r>
              <a:rPr lang="en-US" sz="3100" dirty="0" smtClean="0"/>
              <a:t>7.   Les </a:t>
            </a:r>
            <a:r>
              <a:rPr lang="en-US" sz="3100" dirty="0" err="1"/>
              <a:t>gusta</a:t>
            </a:r>
            <a:r>
              <a:rPr lang="en-US" sz="3100" dirty="0"/>
              <a:t> comer pizza.</a:t>
            </a:r>
          </a:p>
          <a:p>
            <a:pPr marL="0" indent="0">
              <a:buNone/>
            </a:pPr>
            <a:r>
              <a:rPr lang="en-US" sz="3100" dirty="0" smtClean="0"/>
              <a:t>8.   Mr</a:t>
            </a:r>
            <a:r>
              <a:rPr lang="en-US" sz="3100" dirty="0"/>
              <a:t>. Ezell, Do you like to study? </a:t>
            </a:r>
          </a:p>
          <a:p>
            <a:pPr marL="0" indent="0">
              <a:buNone/>
            </a:pPr>
            <a:r>
              <a:rPr lang="en-US" sz="3100" dirty="0" smtClean="0"/>
              <a:t>9.   A </a:t>
            </a:r>
            <a:r>
              <a:rPr lang="en-US" sz="3100" dirty="0" err="1"/>
              <a:t>ellas</a:t>
            </a:r>
            <a:r>
              <a:rPr lang="en-US" sz="3100" dirty="0"/>
              <a:t> les </a:t>
            </a:r>
            <a:r>
              <a:rPr lang="en-US" sz="3100" dirty="0" err="1"/>
              <a:t>gusta</a:t>
            </a:r>
            <a:r>
              <a:rPr lang="en-US" sz="3100" dirty="0"/>
              <a:t> </a:t>
            </a:r>
            <a:r>
              <a:rPr lang="en-US" sz="3100" dirty="0" err="1"/>
              <a:t>jugar</a:t>
            </a:r>
            <a:r>
              <a:rPr lang="en-US" sz="3100" dirty="0"/>
              <a:t> al </a:t>
            </a:r>
            <a:r>
              <a:rPr lang="en-US" sz="3100" dirty="0" err="1"/>
              <a:t>futbol</a:t>
            </a:r>
            <a:endParaRPr lang="en-US" sz="3100" dirty="0"/>
          </a:p>
          <a:p>
            <a:pPr marL="0" indent="0">
              <a:buNone/>
            </a:pPr>
            <a:r>
              <a:rPr lang="en-US" sz="3100" dirty="0" smtClean="0"/>
              <a:t>10.   I </a:t>
            </a:r>
            <a:r>
              <a:rPr lang="en-US" sz="3100" dirty="0"/>
              <a:t>do not like to buy cookies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752103"/>
            <a:ext cx="4995334" cy="2645085"/>
          </a:xfrm>
        </p:spPr>
        <p:txBody>
          <a:bodyPr/>
          <a:lstStyle/>
          <a:p>
            <a:r>
              <a:rPr lang="en-US" sz="3200" dirty="0" smtClean="0"/>
              <a:t>Me </a:t>
            </a:r>
            <a:r>
              <a:rPr lang="en-US" sz="3200" dirty="0" err="1" smtClean="0"/>
              <a:t>gusta</a:t>
            </a:r>
            <a:r>
              <a:rPr lang="en-US" sz="3200" dirty="0" smtClean="0"/>
              <a:t> mucho</a:t>
            </a:r>
          </a:p>
          <a:p>
            <a:pPr marL="0" indent="0">
              <a:buNone/>
            </a:pPr>
            <a:r>
              <a:rPr lang="en-US" dirty="0" smtClean="0"/>
              <a:t>Use this phrase to say what you like  A LOT.</a:t>
            </a:r>
          </a:p>
          <a:p>
            <a:pPr marL="0" indent="0">
              <a:buNone/>
            </a:pPr>
            <a:r>
              <a:rPr lang="en-US" dirty="0" smtClean="0">
                <a:latin typeface="Trebuchet MS" panose="020B0603020202020204" pitchFamily="34" charset="0"/>
              </a:rPr>
              <a:t>¡</a:t>
            </a:r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mucho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>
                <a:latin typeface="Trebuchet MS" panose="020B0603020202020204" pitchFamily="34" charset="0"/>
              </a:rPr>
              <a:t>¡ </a:t>
            </a:r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mucho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galletas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1513" y="1706783"/>
            <a:ext cx="4995332" cy="2690406"/>
          </a:xfrm>
        </p:spPr>
        <p:txBody>
          <a:bodyPr/>
          <a:lstStyle/>
          <a:p>
            <a:r>
              <a:rPr lang="en-US" sz="3200" dirty="0" smtClean="0"/>
              <a:t>No me </a:t>
            </a:r>
            <a:r>
              <a:rPr lang="en-US" sz="3200" dirty="0" err="1" smtClean="0"/>
              <a:t>gusta</a:t>
            </a:r>
            <a:r>
              <a:rPr lang="en-US" sz="3200" dirty="0" smtClean="0"/>
              <a:t> nada</a:t>
            </a:r>
          </a:p>
          <a:p>
            <a:pPr marL="0" indent="0">
              <a:buNone/>
            </a:pPr>
            <a:r>
              <a:rPr lang="en-US" dirty="0" smtClean="0"/>
              <a:t>Use this phrase to say what you don’t like AT ALL.</a:t>
            </a:r>
          </a:p>
          <a:p>
            <a:pPr marL="0" indent="0">
              <a:buNone/>
            </a:pPr>
            <a:r>
              <a:rPr lang="en-US" dirty="0" smtClean="0"/>
              <a:t>No me </a:t>
            </a:r>
            <a:r>
              <a:rPr lang="en-US" dirty="0" err="1" smtClean="0"/>
              <a:t>gusta</a:t>
            </a:r>
            <a:r>
              <a:rPr lang="en-US" dirty="0" smtClean="0"/>
              <a:t> nada </a:t>
            </a:r>
            <a:r>
              <a:rPr lang="en-US" dirty="0" err="1" smtClean="0"/>
              <a:t>andar</a:t>
            </a:r>
            <a:r>
              <a:rPr lang="en-US" dirty="0" smtClean="0"/>
              <a:t> en </a:t>
            </a:r>
            <a:r>
              <a:rPr lang="en-US" dirty="0" err="1" smtClean="0"/>
              <a:t>patineta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 me </a:t>
            </a:r>
            <a:r>
              <a:rPr lang="en-US" dirty="0" err="1" smtClean="0"/>
              <a:t>gusta</a:t>
            </a:r>
            <a:r>
              <a:rPr lang="en-US" dirty="0" smtClean="0"/>
              <a:t> nada </a:t>
            </a:r>
            <a:r>
              <a:rPr lang="en-US" dirty="0" err="1" smtClean="0"/>
              <a:t>jugar</a:t>
            </a:r>
            <a:r>
              <a:rPr lang="en-US" dirty="0" smtClean="0"/>
              <a:t> al </a:t>
            </a:r>
            <a:r>
              <a:rPr lang="en-US" dirty="0" err="1" smtClean="0"/>
              <a:t>futbol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776" y="4760260"/>
            <a:ext cx="10811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Me </a:t>
            </a:r>
            <a:r>
              <a:rPr lang="en-US" sz="3200" dirty="0" err="1" smtClean="0"/>
              <a:t>gusta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!</a:t>
            </a:r>
          </a:p>
          <a:p>
            <a:r>
              <a:rPr lang="en-US" sz="2000" dirty="0" smtClean="0"/>
              <a:t>Use this phrase to say what you like MORE.</a:t>
            </a:r>
          </a:p>
          <a:p>
            <a:endParaRPr lang="en-US" sz="2000" dirty="0"/>
          </a:p>
          <a:p>
            <a:r>
              <a:rPr lang="en-US" sz="2000" dirty="0" smtClean="0"/>
              <a:t>“¿</a:t>
            </a:r>
            <a:r>
              <a:rPr lang="en-US" sz="2000" dirty="0" err="1" smtClean="0"/>
              <a:t>Qué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gusta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, </a:t>
            </a:r>
            <a:r>
              <a:rPr lang="en-US" sz="2000" dirty="0" err="1" smtClean="0"/>
              <a:t>hablar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teléfono</a:t>
            </a:r>
            <a:r>
              <a:rPr lang="en-US" sz="2000" dirty="0" smtClean="0"/>
              <a:t> o </a:t>
            </a:r>
            <a:r>
              <a:rPr lang="en-US" sz="2000" dirty="0" err="1" smtClean="0"/>
              <a:t>mirar</a:t>
            </a:r>
            <a:r>
              <a:rPr lang="en-US" sz="2000" dirty="0" smtClean="0"/>
              <a:t> la </a:t>
            </a:r>
            <a:r>
              <a:rPr lang="en-US" sz="2000" dirty="0" err="1" smtClean="0"/>
              <a:t>tele</a:t>
            </a:r>
            <a:r>
              <a:rPr lang="en-US" sz="2000" dirty="0" smtClean="0"/>
              <a:t>?”</a:t>
            </a:r>
          </a:p>
          <a:p>
            <a:r>
              <a:rPr lang="en-US" sz="2000" dirty="0" smtClean="0"/>
              <a:t>“Me </a:t>
            </a:r>
            <a:r>
              <a:rPr lang="en-US" sz="2000" dirty="0" err="1" smtClean="0"/>
              <a:t>gusta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mirar</a:t>
            </a:r>
            <a:r>
              <a:rPr lang="en-US" sz="2000" dirty="0" smtClean="0"/>
              <a:t> la </a:t>
            </a:r>
            <a:r>
              <a:rPr lang="en-US" sz="2000" dirty="0" err="1" smtClean="0"/>
              <a:t>tele</a:t>
            </a:r>
            <a:r>
              <a:rPr lang="en-US" sz="2000" dirty="0" smtClean="0"/>
              <a:t>.”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57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1281</TotalTime>
  <Words>335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 CARTER</vt:lpstr>
      <vt:lpstr>Arial</vt:lpstr>
      <vt:lpstr>Calibri</vt:lpstr>
      <vt:lpstr>Calibri Light</vt:lpstr>
      <vt:lpstr>Trebuchet MS</vt:lpstr>
      <vt:lpstr>Celestial</vt:lpstr>
      <vt:lpstr>El verbo gustar</vt:lpstr>
      <vt:lpstr>Gustar </vt:lpstr>
      <vt:lpstr>So, how do we do that?</vt:lpstr>
      <vt:lpstr>Las actividades</vt:lpstr>
      <vt:lpstr>Forms of gustar</vt:lpstr>
      <vt:lpstr>Putting it all together</vt:lpstr>
      <vt:lpstr>EXTENSION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verbo gustar</dc:title>
  <dc:creator>Tiffani Baldwin</dc:creator>
  <cp:lastModifiedBy>Tiffani Baldwin</cp:lastModifiedBy>
  <cp:revision>6</cp:revision>
  <dcterms:created xsi:type="dcterms:W3CDTF">2013-09-09T13:43:14Z</dcterms:created>
  <dcterms:modified xsi:type="dcterms:W3CDTF">2013-09-10T11:36:56Z</dcterms:modified>
</cp:coreProperties>
</file>