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6" r:id="rId15"/>
    <p:sldId id="257" r:id="rId16"/>
    <p:sldId id="258" r:id="rId17"/>
    <p:sldId id="259" r:id="rId18"/>
    <p:sldId id="260" r:id="rId19"/>
    <p:sldId id="261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53E7-E969-4392-819A-80E8A3846D1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CD39A-2A34-4DF7-8FC3-6C8DD7D6E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5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14CBFA-7F55-4FB9-998C-014C3BAD1AF9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0EBCF7-54D3-4335-A856-71556C51A1D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Words Review- page 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Qué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“What?”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Qué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necesitas</a:t>
            </a:r>
            <a:r>
              <a:rPr lang="en-US" sz="4000" dirty="0" smtClean="0">
                <a:latin typeface="Arial Black" panose="020B0A04020102020204" pitchFamily="34" charset="0"/>
              </a:rPr>
              <a:t> para el </a:t>
            </a:r>
            <a:r>
              <a:rPr lang="en-US" sz="4000" dirty="0" err="1" smtClean="0">
                <a:latin typeface="Arial Black" panose="020B0A04020102020204" pitchFamily="34" charset="0"/>
              </a:rPr>
              <a:t>viaje</a:t>
            </a:r>
            <a:r>
              <a:rPr lang="en-US" sz="4000" dirty="0" smtClean="0">
                <a:latin typeface="Arial Black" panose="020B0A04020102020204" pitchFamily="34" charset="0"/>
              </a:rPr>
              <a:t>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Quién</a:t>
            </a:r>
            <a:r>
              <a:rPr lang="en-US" sz="4500" dirty="0" smtClean="0">
                <a:latin typeface="Arial Black" panose="020B0A04020102020204" pitchFamily="34" charset="0"/>
              </a:rPr>
              <a:t> (</a:t>
            </a:r>
            <a:r>
              <a:rPr lang="en-US" sz="4500" dirty="0" err="1" smtClean="0">
                <a:latin typeface="Arial Black" panose="020B0A04020102020204" pitchFamily="34" charset="0"/>
              </a:rPr>
              <a:t>es</a:t>
            </a:r>
            <a:r>
              <a:rPr lang="en-US" sz="4500" dirty="0" smtClean="0">
                <a:latin typeface="Arial Black" panose="020B0A04020102020204" pitchFamily="34" charset="0"/>
              </a:rPr>
              <a:t>)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“Who?”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Quién</a:t>
            </a:r>
            <a:r>
              <a:rPr lang="en-US" sz="4000" dirty="0" smtClean="0">
                <a:latin typeface="Arial Black" panose="020B0A04020102020204" pitchFamily="34" charset="0"/>
              </a:rPr>
              <a:t> la </a:t>
            </a:r>
            <a:r>
              <a:rPr lang="en-US" sz="4000" dirty="0" err="1" smtClean="0">
                <a:latin typeface="Arial Black" panose="020B0A04020102020204" pitchFamily="34" charset="0"/>
              </a:rPr>
              <a:t>chica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más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bonita</a:t>
            </a:r>
            <a:r>
              <a:rPr lang="en-US" sz="4000" dirty="0" smtClean="0">
                <a:latin typeface="Arial Black" panose="020B0A04020102020204" pitchFamily="34" charset="0"/>
              </a:rPr>
              <a:t>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smtClean="0">
                <a:latin typeface="Arial Black" panose="020B0A04020102020204" pitchFamily="34" charset="0"/>
              </a:rPr>
              <a:t>Try it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Complete ACT 4 on page 64.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correct question word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285197">
            <a:off x="142920" y="2266022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C</a:t>
            </a:r>
            <a:r>
              <a:rPr lang="en-US" sz="2600" b="1" dirty="0" err="1" smtClean="0">
                <a:latin typeface="Britannic Bold"/>
              </a:rPr>
              <a:t>ómo</a:t>
            </a:r>
            <a:endParaRPr lang="en-US" sz="2600" b="1" dirty="0"/>
          </a:p>
        </p:txBody>
      </p:sp>
      <p:sp>
        <p:nvSpPr>
          <p:cNvPr id="5" name="TextBox 4"/>
          <p:cNvSpPr txBox="1"/>
          <p:nvPr/>
        </p:nvSpPr>
        <p:spPr>
          <a:xfrm rot="1156025">
            <a:off x="6335329" y="1549812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Cu</a:t>
            </a:r>
            <a:r>
              <a:rPr lang="en-US" sz="2600" b="1" dirty="0" err="1" smtClean="0"/>
              <a:t>ándo</a:t>
            </a:r>
            <a:r>
              <a:rPr lang="en-US" sz="2600" b="1" dirty="0" smtClean="0"/>
              <a:t> </a:t>
            </a:r>
            <a:endParaRPr lang="en-US" sz="2600" b="1" dirty="0"/>
          </a:p>
        </p:txBody>
      </p:sp>
      <p:sp>
        <p:nvSpPr>
          <p:cNvPr id="6" name="TextBox 5"/>
          <p:cNvSpPr txBox="1"/>
          <p:nvPr/>
        </p:nvSpPr>
        <p:spPr>
          <a:xfrm rot="20885817">
            <a:off x="1165111" y="3679584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d</a:t>
            </a:r>
            <a:r>
              <a:rPr lang="en-US" sz="2600" b="1" dirty="0" err="1" smtClean="0">
                <a:latin typeface="Britannic Bold"/>
              </a:rPr>
              <a:t>ónde</a:t>
            </a:r>
            <a:endParaRPr lang="en-US" sz="2600" b="1" dirty="0"/>
          </a:p>
        </p:txBody>
      </p:sp>
      <p:sp>
        <p:nvSpPr>
          <p:cNvPr id="7" name="TextBox 6"/>
          <p:cNvSpPr txBox="1"/>
          <p:nvPr/>
        </p:nvSpPr>
        <p:spPr>
          <a:xfrm rot="1285197">
            <a:off x="683613" y="5585992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qué</a:t>
            </a:r>
            <a:endParaRPr lang="en-US" sz="2600" b="1" dirty="0"/>
          </a:p>
        </p:txBody>
      </p:sp>
      <p:sp>
        <p:nvSpPr>
          <p:cNvPr id="8" name="TextBox 7"/>
          <p:cNvSpPr txBox="1"/>
          <p:nvPr/>
        </p:nvSpPr>
        <p:spPr>
          <a:xfrm rot="19436778">
            <a:off x="6400658" y="5454584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/>
              <a:t>Por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qué</a:t>
            </a:r>
            <a:endParaRPr lang="en-US" sz="2600" b="1" dirty="0" smtClean="0"/>
          </a:p>
        </p:txBody>
      </p:sp>
      <p:sp>
        <p:nvSpPr>
          <p:cNvPr id="9" name="TextBox 8"/>
          <p:cNvSpPr txBox="1"/>
          <p:nvPr/>
        </p:nvSpPr>
        <p:spPr>
          <a:xfrm rot="20340397">
            <a:off x="2291152" y="1680596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Ad</a:t>
            </a:r>
            <a:r>
              <a:rPr lang="en-US" sz="2600" b="1" dirty="0" err="1" smtClean="0">
                <a:latin typeface="Britannic Bold"/>
              </a:rPr>
              <a:t>ónde</a:t>
            </a:r>
            <a:endParaRPr lang="en-US" sz="2600" b="1" dirty="0"/>
          </a:p>
        </p:txBody>
      </p:sp>
      <p:sp>
        <p:nvSpPr>
          <p:cNvPr id="10" name="TextBox 9"/>
          <p:cNvSpPr txBox="1"/>
          <p:nvPr/>
        </p:nvSpPr>
        <p:spPr>
          <a:xfrm rot="20767596">
            <a:off x="4328525" y="2222260"/>
            <a:ext cx="35186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Cuál</a:t>
            </a:r>
            <a:r>
              <a:rPr lang="en-US" sz="2600" b="1" dirty="0" smtClean="0"/>
              <a:t>(</a:t>
            </a:r>
            <a:r>
              <a:rPr lang="en-US" sz="2600" b="1" dirty="0" err="1" smtClean="0"/>
              <a:t>es</a:t>
            </a:r>
            <a:r>
              <a:rPr lang="en-US" sz="2600" b="1" dirty="0" smtClean="0"/>
              <a:t>)</a:t>
            </a:r>
            <a:endParaRPr lang="en-US" sz="2600" b="1" dirty="0"/>
          </a:p>
        </p:txBody>
      </p:sp>
      <p:sp>
        <p:nvSpPr>
          <p:cNvPr id="12" name="TextBox 11"/>
          <p:cNvSpPr txBox="1"/>
          <p:nvPr/>
        </p:nvSpPr>
        <p:spPr>
          <a:xfrm rot="191625">
            <a:off x="2747713" y="5585993"/>
            <a:ext cx="37870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/>
              <a:t>Cu</a:t>
            </a:r>
            <a:r>
              <a:rPr lang="en-US" sz="2600" b="1" dirty="0" err="1" smtClean="0"/>
              <a:t>ántos</a:t>
            </a:r>
            <a:r>
              <a:rPr lang="en-US" sz="2600" b="1" dirty="0" smtClean="0"/>
              <a:t>(as)</a:t>
            </a:r>
            <a:endParaRPr lang="en-US" sz="2600" b="1" dirty="0"/>
          </a:p>
        </p:txBody>
      </p:sp>
      <p:sp>
        <p:nvSpPr>
          <p:cNvPr id="13" name="TextBox 12"/>
          <p:cNvSpPr txBox="1"/>
          <p:nvPr/>
        </p:nvSpPr>
        <p:spPr>
          <a:xfrm rot="423390">
            <a:off x="6316466" y="3602839"/>
            <a:ext cx="35186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Cu</a:t>
            </a:r>
            <a:r>
              <a:rPr lang="en-US" sz="2600" b="1" dirty="0" err="1" smtClean="0"/>
              <a:t>ánto</a:t>
            </a:r>
            <a:r>
              <a:rPr lang="en-US" sz="2600" b="1" dirty="0" smtClean="0"/>
              <a:t>(a)</a:t>
            </a:r>
            <a:endParaRPr lang="en-US" sz="2600" b="1" dirty="0"/>
          </a:p>
        </p:txBody>
      </p:sp>
      <p:sp>
        <p:nvSpPr>
          <p:cNvPr id="14" name="TextBox 13"/>
          <p:cNvSpPr txBox="1"/>
          <p:nvPr/>
        </p:nvSpPr>
        <p:spPr>
          <a:xfrm rot="20767596">
            <a:off x="3700205" y="3846826"/>
            <a:ext cx="21565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/>
              <a:t>Qui</a:t>
            </a:r>
            <a:r>
              <a:rPr lang="en-US" sz="2600" b="1" dirty="0" err="1" smtClean="0"/>
              <a:t>én</a:t>
            </a:r>
            <a:r>
              <a:rPr lang="en-US" sz="2600" b="1" dirty="0" smtClean="0"/>
              <a:t>(</a:t>
            </a:r>
            <a:r>
              <a:rPr lang="en-US" sz="2600" b="1" dirty="0" err="1" smtClean="0"/>
              <a:t>es</a:t>
            </a:r>
            <a:r>
              <a:rPr lang="en-US" sz="2600" b="1" dirty="0" smtClean="0"/>
              <a:t>)</a:t>
            </a:r>
          </a:p>
          <a:p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74169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Tense, -AR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9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err="1" smtClean="0"/>
              <a:t>preterite</a:t>
            </a:r>
            <a:r>
              <a:rPr lang="en-US" dirty="0" smtClean="0"/>
              <a:t> 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preterite</a:t>
            </a:r>
            <a:r>
              <a:rPr lang="en-US" dirty="0" smtClean="0"/>
              <a:t> tense in Spanish tells what happened at a particular moment in the past.</a:t>
            </a:r>
          </a:p>
          <a:p>
            <a:endParaRPr lang="en-US" dirty="0"/>
          </a:p>
          <a:p>
            <a:r>
              <a:rPr lang="en-US" dirty="0" smtClean="0"/>
              <a:t>Today we are going to look at the conjugations for –AR verbs in the </a:t>
            </a:r>
            <a:r>
              <a:rPr lang="en-US" dirty="0" err="1" smtClean="0"/>
              <a:t>preterite</a:t>
            </a:r>
            <a:r>
              <a:rPr lang="en-US" dirty="0" smtClean="0"/>
              <a:t> tense.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8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-AR VERBS IN THIS UNIT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285197">
            <a:off x="142920" y="2266022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ABORDAR</a:t>
            </a:r>
            <a:endParaRPr lang="en-US" sz="2600" b="1" dirty="0"/>
          </a:p>
        </p:txBody>
      </p:sp>
      <p:sp>
        <p:nvSpPr>
          <p:cNvPr id="5" name="TextBox 4"/>
          <p:cNvSpPr txBox="1"/>
          <p:nvPr/>
        </p:nvSpPr>
        <p:spPr>
          <a:xfrm rot="1156025">
            <a:off x="6335329" y="1349757"/>
            <a:ext cx="2667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FACTURAR el </a:t>
            </a:r>
            <a:r>
              <a:rPr lang="en-US" sz="2600" b="1" dirty="0" err="1" smtClean="0"/>
              <a:t>equipaje</a:t>
            </a:r>
            <a:endParaRPr lang="en-US" sz="2600" b="1" dirty="0"/>
          </a:p>
        </p:txBody>
      </p:sp>
      <p:sp>
        <p:nvSpPr>
          <p:cNvPr id="6" name="TextBox 5"/>
          <p:cNvSpPr txBox="1"/>
          <p:nvPr/>
        </p:nvSpPr>
        <p:spPr>
          <a:xfrm rot="20885817">
            <a:off x="187042" y="3198196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LLAMAR a</a:t>
            </a:r>
            <a:endParaRPr lang="en-US" sz="2600" b="1" dirty="0"/>
          </a:p>
        </p:txBody>
      </p:sp>
      <p:sp>
        <p:nvSpPr>
          <p:cNvPr id="7" name="TextBox 6"/>
          <p:cNvSpPr txBox="1"/>
          <p:nvPr/>
        </p:nvSpPr>
        <p:spPr>
          <a:xfrm rot="1285197">
            <a:off x="69861" y="4935591"/>
            <a:ext cx="2667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TOMAR un taxi</a:t>
            </a:r>
            <a:endParaRPr lang="en-US" sz="2600" b="1" dirty="0"/>
          </a:p>
        </p:txBody>
      </p:sp>
      <p:sp>
        <p:nvSpPr>
          <p:cNvPr id="8" name="TextBox 7"/>
          <p:cNvSpPr txBox="1"/>
          <p:nvPr/>
        </p:nvSpPr>
        <p:spPr>
          <a:xfrm rot="19436778">
            <a:off x="6400658" y="5254528"/>
            <a:ext cx="2667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PASAR </a:t>
            </a:r>
            <a:r>
              <a:rPr lang="en-US" sz="2600" b="1" dirty="0" err="1" smtClean="0"/>
              <a:t>por</a:t>
            </a:r>
            <a:r>
              <a:rPr lang="en-US" sz="2600" b="1" dirty="0" smtClean="0"/>
              <a:t> la </a:t>
            </a:r>
            <a:r>
              <a:rPr lang="en-US" sz="2600" b="1" dirty="0" err="1" smtClean="0"/>
              <a:t>aduana</a:t>
            </a:r>
            <a:endParaRPr lang="en-US" sz="2600" b="1" dirty="0"/>
          </a:p>
        </p:txBody>
      </p:sp>
      <p:sp>
        <p:nvSpPr>
          <p:cNvPr id="9" name="TextBox 8"/>
          <p:cNvSpPr txBox="1"/>
          <p:nvPr/>
        </p:nvSpPr>
        <p:spPr>
          <a:xfrm rot="20340397">
            <a:off x="1654113" y="1141148"/>
            <a:ext cx="266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ACAMPAR</a:t>
            </a:r>
            <a:endParaRPr lang="en-US" sz="2600" b="1" dirty="0"/>
          </a:p>
        </p:txBody>
      </p:sp>
      <p:sp>
        <p:nvSpPr>
          <p:cNvPr id="10" name="TextBox 9"/>
          <p:cNvSpPr txBox="1"/>
          <p:nvPr/>
        </p:nvSpPr>
        <p:spPr>
          <a:xfrm rot="20767596">
            <a:off x="2733507" y="1802031"/>
            <a:ext cx="35186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DAR </a:t>
            </a:r>
            <a:r>
              <a:rPr lang="en-US" sz="2600" b="1" dirty="0" err="1" smtClean="0"/>
              <a:t>una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camineta</a:t>
            </a:r>
            <a:endParaRPr lang="en-US" sz="2600" b="1" dirty="0"/>
          </a:p>
        </p:txBody>
      </p:sp>
      <p:sp>
        <p:nvSpPr>
          <p:cNvPr id="11" name="TextBox 10"/>
          <p:cNvSpPr txBox="1"/>
          <p:nvPr/>
        </p:nvSpPr>
        <p:spPr>
          <a:xfrm rot="21318126">
            <a:off x="772053" y="3881198"/>
            <a:ext cx="28777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ESTAR DE VACACIONES</a:t>
            </a:r>
            <a:endParaRPr lang="en-US" sz="2600" b="1" dirty="0"/>
          </a:p>
        </p:txBody>
      </p:sp>
      <p:sp>
        <p:nvSpPr>
          <p:cNvPr id="12" name="TextBox 11"/>
          <p:cNvSpPr txBox="1"/>
          <p:nvPr/>
        </p:nvSpPr>
        <p:spPr>
          <a:xfrm rot="191625">
            <a:off x="2747713" y="5385938"/>
            <a:ext cx="37870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MANDAR </a:t>
            </a:r>
            <a:r>
              <a:rPr lang="en-US" sz="2600" b="1" dirty="0" err="1" smtClean="0"/>
              <a:t>tarjetas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postales</a:t>
            </a:r>
            <a:endParaRPr lang="en-US" sz="2600" b="1" dirty="0"/>
          </a:p>
        </p:txBody>
      </p:sp>
      <p:sp>
        <p:nvSpPr>
          <p:cNvPr id="13" name="TextBox 12"/>
          <p:cNvSpPr txBox="1"/>
          <p:nvPr/>
        </p:nvSpPr>
        <p:spPr>
          <a:xfrm rot="423390">
            <a:off x="5427123" y="2738247"/>
            <a:ext cx="35186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MONTAR a </a:t>
            </a:r>
            <a:r>
              <a:rPr lang="en-US" sz="2600" b="1" dirty="0" err="1" smtClean="0"/>
              <a:t>caballo</a:t>
            </a:r>
            <a:endParaRPr lang="en-US" sz="2600" b="1" dirty="0"/>
          </a:p>
        </p:txBody>
      </p:sp>
      <p:sp>
        <p:nvSpPr>
          <p:cNvPr id="14" name="TextBox 13"/>
          <p:cNvSpPr txBox="1"/>
          <p:nvPr/>
        </p:nvSpPr>
        <p:spPr>
          <a:xfrm rot="20767596">
            <a:off x="6184618" y="4723141"/>
            <a:ext cx="16732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PESCAR</a:t>
            </a:r>
            <a:endParaRPr lang="en-US" sz="2600" b="1" dirty="0"/>
          </a:p>
        </p:txBody>
      </p:sp>
      <p:sp>
        <p:nvSpPr>
          <p:cNvPr id="15" name="TextBox 14"/>
          <p:cNvSpPr txBox="1"/>
          <p:nvPr/>
        </p:nvSpPr>
        <p:spPr>
          <a:xfrm rot="20767596">
            <a:off x="4517904" y="3901073"/>
            <a:ext cx="35186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TOMAR </a:t>
            </a:r>
            <a:r>
              <a:rPr lang="en-US" sz="2600" b="1" dirty="0" err="1" smtClean="0"/>
              <a:t>fotos</a:t>
            </a:r>
            <a:endParaRPr lang="en-US" sz="2600" b="1" dirty="0"/>
          </a:p>
        </p:txBody>
      </p:sp>
      <p:sp>
        <p:nvSpPr>
          <p:cNvPr id="16" name="TextBox 15"/>
          <p:cNvSpPr txBox="1"/>
          <p:nvPr/>
        </p:nvSpPr>
        <p:spPr>
          <a:xfrm rot="449603">
            <a:off x="2446115" y="2982233"/>
            <a:ext cx="35186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VISITAR un </a:t>
            </a:r>
            <a:r>
              <a:rPr lang="en-US" sz="2600" b="1" dirty="0" err="1" smtClean="0"/>
              <a:t>museo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99996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conjugate a 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conjugate a verb, start with the infinitive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1-   Take off the 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2- Add your new 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057400"/>
            <a:ext cx="3048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ACAMPAR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3657600"/>
            <a:ext cx="3048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ACAMP-</a:t>
            </a:r>
            <a:endParaRPr lang="en-US" sz="45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1800" y="5562600"/>
            <a:ext cx="3581400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79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–AR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4291621"/>
              </p:ext>
            </p:extLst>
          </p:nvPr>
        </p:nvGraphicFramePr>
        <p:xfrm>
          <a:off x="304800" y="1676400"/>
          <a:ext cx="8534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1168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Yo</a:t>
                      </a:r>
                      <a:r>
                        <a:rPr lang="en-US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endParaRPr lang="en-US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Nosotros</a:t>
                      </a:r>
                      <a:r>
                        <a:rPr lang="en-US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(as)</a:t>
                      </a:r>
                      <a:endParaRPr lang="en-US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Tú</a:t>
                      </a:r>
                      <a:endParaRPr lang="en-US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Vosotros</a:t>
                      </a:r>
                      <a:r>
                        <a:rPr lang="en-US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(as)</a:t>
                      </a:r>
                      <a:endParaRPr lang="en-US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Él</a:t>
                      </a:r>
                      <a:r>
                        <a:rPr lang="en-US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, Ella, </a:t>
                      </a:r>
                      <a:r>
                        <a:rPr lang="en-US" dirty="0" err="1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Usted</a:t>
                      </a:r>
                      <a:endParaRPr lang="en-US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Ellos</a:t>
                      </a:r>
                      <a:r>
                        <a:rPr lang="en-US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, </a:t>
                      </a:r>
                      <a:r>
                        <a:rPr lang="en-US" dirty="0" err="1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Ellas</a:t>
                      </a:r>
                      <a:r>
                        <a:rPr lang="en-US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, </a:t>
                      </a:r>
                      <a:r>
                        <a:rPr lang="en-US" dirty="0" err="1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Ustedes</a:t>
                      </a:r>
                      <a:endParaRPr lang="en-US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5557" y="2013466"/>
            <a:ext cx="17024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-é</a:t>
            </a:r>
            <a:endParaRPr lang="en-US" sz="45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965" y="3124200"/>
            <a:ext cx="17024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45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aste</a:t>
            </a:r>
            <a:endParaRPr lang="en-US" sz="45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3646" y="4343400"/>
            <a:ext cx="17024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4500" b="1" dirty="0" smtClean="0">
                <a:latin typeface="Britannic Bold"/>
                <a:cs typeface="Aharoni" panose="02010803020104030203" pitchFamily="2" charset="-79"/>
              </a:rPr>
              <a:t>ó</a:t>
            </a:r>
            <a:endParaRPr lang="en-US" sz="45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1905000"/>
            <a:ext cx="2438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45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amos</a:t>
            </a:r>
            <a:endParaRPr lang="en-US" sz="45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3088628"/>
            <a:ext cx="2362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45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asteis</a:t>
            </a:r>
            <a:endParaRPr lang="en-US" sz="45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4343400"/>
            <a:ext cx="170244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45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aron</a:t>
            </a:r>
            <a:endParaRPr lang="en-US" sz="45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375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conjugate a verb?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conjugate a verb, start with the infinitive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1-   Take off the 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2- Add your new ending.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acamp</a:t>
            </a:r>
            <a:r>
              <a:rPr lang="en-US" dirty="0" err="1" smtClean="0">
                <a:latin typeface="Georgia"/>
              </a:rPr>
              <a:t>é</a:t>
            </a:r>
            <a:r>
              <a:rPr lang="en-US" dirty="0" smtClean="0">
                <a:latin typeface="Georgia"/>
              </a:rPr>
              <a:t>   </a:t>
            </a:r>
            <a:r>
              <a:rPr lang="en-US" dirty="0" smtClean="0">
                <a:latin typeface="Georgia"/>
                <a:sym typeface="Wingdings" panose="05000000000000000000" pitchFamily="2" charset="2"/>
              </a:rPr>
              <a:t> I camped.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2057400"/>
            <a:ext cx="3048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ACAMPAR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3657600"/>
            <a:ext cx="3048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ACAMP-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16497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Adónde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“To where”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Adónde</a:t>
            </a:r>
            <a:r>
              <a:rPr lang="en-US" sz="4000" dirty="0" smtClean="0">
                <a:latin typeface="Arial Black" panose="020B0A04020102020204" pitchFamily="34" charset="0"/>
              </a:rPr>
              <a:t> vas </a:t>
            </a:r>
            <a:r>
              <a:rPr lang="en-US" sz="4000" dirty="0" err="1" smtClean="0">
                <a:latin typeface="Arial Black" panose="020B0A04020102020204" pitchFamily="34" charset="0"/>
              </a:rPr>
              <a:t>mañana</a:t>
            </a:r>
            <a:r>
              <a:rPr lang="en-US" sz="4000" dirty="0" smtClean="0">
                <a:latin typeface="Arial Black" panose="020B0A04020102020204" pitchFamily="34" charset="0"/>
              </a:rPr>
              <a:t>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Translate the following sentences </a:t>
            </a:r>
            <a:br>
              <a:rPr lang="en-US" dirty="0" smtClean="0"/>
            </a:br>
            <a:r>
              <a:rPr lang="en-US" dirty="0" smtClean="0"/>
              <a:t>in the </a:t>
            </a:r>
            <a:r>
              <a:rPr lang="en-US" dirty="0" err="1" smtClean="0"/>
              <a:t>Preterite</a:t>
            </a:r>
            <a:r>
              <a:rPr lang="en-US" dirty="0" smtClean="0"/>
              <a:t>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 took photos.</a:t>
            </a:r>
          </a:p>
          <a:p>
            <a:pPr marL="514350" indent="-514350">
              <a:buAutoNum type="arabicPeriod"/>
            </a:pPr>
            <a:r>
              <a:rPr lang="en-US" dirty="0" smtClean="0"/>
              <a:t>My father and I fished.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They confirmed the flight.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Did you get it?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Tom</a:t>
            </a:r>
            <a:r>
              <a:rPr lang="en-US" dirty="0" smtClean="0">
                <a:latin typeface="Georgia"/>
              </a:rPr>
              <a:t>é </a:t>
            </a:r>
            <a:r>
              <a:rPr lang="en-US" dirty="0" err="1" smtClean="0">
                <a:latin typeface="Georgia"/>
              </a:rPr>
              <a:t>fotos</a:t>
            </a:r>
            <a:r>
              <a:rPr lang="en-US" dirty="0" smtClean="0">
                <a:latin typeface="Georgia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Georgia"/>
              </a:rPr>
              <a:t>Nosotros</a:t>
            </a:r>
            <a:r>
              <a:rPr lang="en-US" dirty="0" smtClean="0">
                <a:latin typeface="Georgia"/>
              </a:rPr>
              <a:t> </a:t>
            </a:r>
            <a:r>
              <a:rPr lang="en-US" dirty="0" err="1" smtClean="0">
                <a:latin typeface="Georgia"/>
              </a:rPr>
              <a:t>pescamos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Georgia"/>
              </a:rPr>
              <a:t>Ellos</a:t>
            </a:r>
            <a:r>
              <a:rPr lang="en-US" dirty="0" smtClean="0">
                <a:latin typeface="Georgia"/>
              </a:rPr>
              <a:t> </a:t>
            </a:r>
            <a:r>
              <a:rPr lang="en-US" dirty="0" err="1" smtClean="0">
                <a:latin typeface="Georgia"/>
              </a:rPr>
              <a:t>confirmaron</a:t>
            </a:r>
            <a:r>
              <a:rPr lang="en-US" dirty="0" smtClean="0">
                <a:latin typeface="Georgia"/>
              </a:rPr>
              <a:t> el </a:t>
            </a:r>
            <a:r>
              <a:rPr lang="en-US" dirty="0" err="1" smtClean="0">
                <a:latin typeface="Georgia"/>
              </a:rPr>
              <a:t>vuelo</a:t>
            </a:r>
            <a:r>
              <a:rPr lang="en-US" dirty="0" smtClean="0">
                <a:latin typeface="Georgia"/>
              </a:rPr>
              <a:t>.</a:t>
            </a:r>
          </a:p>
        </p:txBody>
      </p:sp>
      <p:sp>
        <p:nvSpPr>
          <p:cNvPr id="4" name="Oval 3"/>
          <p:cNvSpPr/>
          <p:nvPr/>
        </p:nvSpPr>
        <p:spPr>
          <a:xfrm rot="1004923">
            <a:off x="5598733" y="3591089"/>
            <a:ext cx="3048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Now, complete page 66, Activity 5 on your own!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9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Cómo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“How”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Cómo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estás</a:t>
            </a:r>
            <a:r>
              <a:rPr lang="en-US" sz="4000" dirty="0" smtClean="0">
                <a:latin typeface="Arial Black" panose="020B0A04020102020204" pitchFamily="34" charset="0"/>
              </a:rPr>
              <a:t>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Cuál</a:t>
            </a:r>
            <a:r>
              <a:rPr lang="en-US" sz="4500" dirty="0" smtClean="0">
                <a:latin typeface="Arial Black" panose="020B0A04020102020204" pitchFamily="34" charset="0"/>
              </a:rPr>
              <a:t> (</a:t>
            </a:r>
            <a:r>
              <a:rPr lang="en-US" sz="4500" dirty="0" err="1" smtClean="0">
                <a:latin typeface="Arial Black" panose="020B0A04020102020204" pitchFamily="34" charset="0"/>
              </a:rPr>
              <a:t>es</a:t>
            </a:r>
            <a:r>
              <a:rPr lang="en-US" sz="4500" dirty="0" smtClean="0">
                <a:latin typeface="Arial Black" panose="020B0A04020102020204" pitchFamily="34" charset="0"/>
              </a:rPr>
              <a:t>)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“Which (ones)”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Cuál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llave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necesito</a:t>
            </a:r>
            <a:r>
              <a:rPr lang="en-US" sz="4000" dirty="0" smtClean="0">
                <a:latin typeface="Arial Black" panose="020B0A04020102020204" pitchFamily="34" charset="0"/>
              </a:rPr>
              <a:t>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Cuándo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“When?”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Cuándo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es</a:t>
            </a:r>
            <a:r>
              <a:rPr lang="en-US" sz="4000" dirty="0" smtClean="0">
                <a:latin typeface="Arial Black" panose="020B0A04020102020204" pitchFamily="34" charset="0"/>
              </a:rPr>
              <a:t> la </a:t>
            </a:r>
            <a:r>
              <a:rPr lang="en-US" sz="4000" dirty="0" err="1" smtClean="0">
                <a:latin typeface="Arial Black" panose="020B0A04020102020204" pitchFamily="34" charset="0"/>
              </a:rPr>
              <a:t>salida</a:t>
            </a:r>
            <a:r>
              <a:rPr lang="en-US" sz="4000" dirty="0" smtClean="0">
                <a:latin typeface="Arial Black" panose="020B0A04020102020204" pitchFamily="34" charset="0"/>
              </a:rPr>
              <a:t> del </a:t>
            </a:r>
            <a:r>
              <a:rPr lang="en-US" sz="4000" dirty="0" err="1" smtClean="0">
                <a:latin typeface="Arial Black" panose="020B0A04020102020204" pitchFamily="34" charset="0"/>
              </a:rPr>
              <a:t>vuelo</a:t>
            </a:r>
            <a:r>
              <a:rPr lang="en-US" sz="4000" dirty="0" smtClean="0">
                <a:latin typeface="Arial Black" panose="020B0A04020102020204" pitchFamily="34" charset="0"/>
              </a:rPr>
              <a:t>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Cuánto</a:t>
            </a:r>
            <a:r>
              <a:rPr lang="en-US" sz="4500" dirty="0" smtClean="0">
                <a:latin typeface="Arial Black" panose="020B0A04020102020204" pitchFamily="34" charset="0"/>
              </a:rPr>
              <a:t> (a)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“How much?”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Cuánto</a:t>
            </a:r>
            <a:r>
              <a:rPr lang="en-US" sz="4000" dirty="0" smtClean="0">
                <a:latin typeface="Arial Black" panose="020B0A04020102020204" pitchFamily="34" charset="0"/>
              </a:rPr>
              <a:t> cuesta el </a:t>
            </a:r>
            <a:r>
              <a:rPr lang="en-US" sz="4000" dirty="0" err="1" smtClean="0">
                <a:latin typeface="Arial Black" panose="020B0A04020102020204" pitchFamily="34" charset="0"/>
              </a:rPr>
              <a:t>boleto</a:t>
            </a:r>
            <a:r>
              <a:rPr lang="en-US" sz="4000" dirty="0" smtClean="0">
                <a:latin typeface="Arial Black" panose="020B0A04020102020204" pitchFamily="34" charset="0"/>
              </a:rPr>
              <a:t>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Cuántos</a:t>
            </a:r>
            <a:r>
              <a:rPr lang="en-US" sz="4500" dirty="0" smtClean="0">
                <a:latin typeface="Arial Black" panose="020B0A04020102020204" pitchFamily="34" charset="0"/>
              </a:rPr>
              <a:t> (as)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“How many?”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Cuántos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boletos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compraste</a:t>
            </a:r>
            <a:r>
              <a:rPr lang="en-US" sz="4000" dirty="0" smtClean="0">
                <a:latin typeface="Arial Black" panose="020B0A04020102020204" pitchFamily="34" charset="0"/>
              </a:rPr>
              <a:t>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D</a:t>
            </a:r>
            <a:r>
              <a:rPr lang="en-US" sz="4500" dirty="0" err="1" smtClean="0">
                <a:latin typeface="Britannic Bold"/>
              </a:rPr>
              <a:t>ónde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“Where?”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Dónde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está</a:t>
            </a:r>
            <a:r>
              <a:rPr lang="en-US" sz="4000" dirty="0" smtClean="0">
                <a:latin typeface="Arial Black" panose="020B0A04020102020204" pitchFamily="34" charset="0"/>
              </a:rPr>
              <a:t> la </a:t>
            </a:r>
            <a:r>
              <a:rPr lang="en-US" sz="4000" dirty="0" err="1" smtClean="0">
                <a:latin typeface="Arial Black" panose="020B0A04020102020204" pitchFamily="34" charset="0"/>
              </a:rPr>
              <a:t>parada</a:t>
            </a:r>
            <a:r>
              <a:rPr lang="en-US" sz="4000" dirty="0" smtClean="0">
                <a:latin typeface="Arial Black" panose="020B0A04020102020204" pitchFamily="34" charset="0"/>
              </a:rPr>
              <a:t> de autobus?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err="1" smtClean="0">
                <a:latin typeface="Arial Black" panose="020B0A04020102020204" pitchFamily="34" charset="0"/>
              </a:rPr>
              <a:t>Por</a:t>
            </a:r>
            <a:r>
              <a:rPr lang="en-US" sz="4500" dirty="0" smtClean="0">
                <a:latin typeface="Arial Black" panose="020B0A04020102020204" pitchFamily="34" charset="0"/>
              </a:rPr>
              <a:t> </a:t>
            </a:r>
            <a:r>
              <a:rPr lang="en-US" sz="4500" dirty="0" err="1" smtClean="0">
                <a:latin typeface="Arial Black" panose="020B0A04020102020204" pitchFamily="34" charset="0"/>
              </a:rPr>
              <a:t>Qué</a:t>
            </a:r>
            <a:endParaRPr lang="en-US" sz="4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“Why?”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¿</a:t>
            </a:r>
            <a:r>
              <a:rPr lang="en-US" sz="4000" dirty="0" err="1" smtClean="0">
                <a:latin typeface="Arial Black" panose="020B0A04020102020204" pitchFamily="34" charset="0"/>
              </a:rPr>
              <a:t>Por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qué</a:t>
            </a:r>
            <a:r>
              <a:rPr lang="en-US" sz="4000" dirty="0" smtClean="0">
                <a:latin typeface="Arial Black" panose="020B0A04020102020204" pitchFamily="34" charset="0"/>
              </a:rPr>
              <a:t> no </a:t>
            </a:r>
            <a:r>
              <a:rPr lang="en-US" sz="4000" dirty="0" err="1" smtClean="0">
                <a:latin typeface="Arial Black" panose="020B0A04020102020204" pitchFamily="34" charset="0"/>
              </a:rPr>
              <a:t>vamos</a:t>
            </a:r>
            <a:r>
              <a:rPr lang="en-US" sz="4000" dirty="0" smtClean="0">
                <a:latin typeface="Arial Black" panose="020B0A04020102020204" pitchFamily="34" charset="0"/>
              </a:rPr>
              <a:t> de </a:t>
            </a:r>
            <a:r>
              <a:rPr lang="en-US" sz="4000" dirty="0" err="1" smtClean="0">
                <a:latin typeface="Arial Black" panose="020B0A04020102020204" pitchFamily="34" charset="0"/>
              </a:rPr>
              <a:t>vacaciones</a:t>
            </a:r>
            <a:r>
              <a:rPr lang="en-US" sz="4000" dirty="0" smtClean="0">
                <a:latin typeface="Arial Black" panose="020B0A04020102020204" pitchFamily="34" charset="0"/>
              </a:rPr>
              <a:t> ?</a:t>
            </a:r>
            <a:endParaRPr lang="en-US" sz="4000" dirty="0">
              <a:latin typeface="Arial Black" panose="020B0A04020102020204" pitchFamily="34" charset="0"/>
            </a:endParaRPr>
          </a:p>
          <a:p>
            <a:pPr algn="ctr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388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Question Words Review- page 64</vt:lpstr>
      <vt:lpstr>Adónde</vt:lpstr>
      <vt:lpstr>Cómo</vt:lpstr>
      <vt:lpstr>Cuál (es)</vt:lpstr>
      <vt:lpstr>Cuándo</vt:lpstr>
      <vt:lpstr>Cuánto (a)</vt:lpstr>
      <vt:lpstr>Cuántos (as)</vt:lpstr>
      <vt:lpstr>Dónde</vt:lpstr>
      <vt:lpstr>Por Qué</vt:lpstr>
      <vt:lpstr>Qué</vt:lpstr>
      <vt:lpstr>Quién (es)</vt:lpstr>
      <vt:lpstr>Try it</vt:lpstr>
      <vt:lpstr>Choose the correct question word</vt:lpstr>
      <vt:lpstr>Preterite Tense, -AR Verbs</vt:lpstr>
      <vt:lpstr>What is a preterite verb?</vt:lpstr>
      <vt:lpstr>-AR VERBS IN THIS UNIT</vt:lpstr>
      <vt:lpstr>How do we conjugate a verb?</vt:lpstr>
      <vt:lpstr>Preterite –AR Endings</vt:lpstr>
      <vt:lpstr>How do we conjugate a verb?</vt:lpstr>
      <vt:lpstr>Translate the following sentences  in the Preterite Tense</vt:lpstr>
    </vt:vector>
  </TitlesOfParts>
  <Company>Spartanburg School District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Tense, -AR Verbs</dc:title>
  <dc:creator>Baldwin, Tiffani L.</dc:creator>
  <cp:lastModifiedBy>Baldwin, Tiffani L.</cp:lastModifiedBy>
  <cp:revision>6</cp:revision>
  <dcterms:created xsi:type="dcterms:W3CDTF">2014-02-07T15:55:06Z</dcterms:created>
  <dcterms:modified xsi:type="dcterms:W3CDTF">2014-02-07T16:35:37Z</dcterms:modified>
</cp:coreProperties>
</file>