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8" r:id="rId3"/>
    <p:sldId id="257" r:id="rId4"/>
    <p:sldId id="259" r:id="rId5"/>
    <p:sldId id="260" r:id="rId6"/>
    <p:sldId id="261" r:id="rId7"/>
    <p:sldId id="262" r:id="rId8"/>
    <p:sldId id="265" r:id="rId9"/>
    <p:sldId id="267" r:id="rId10"/>
    <p:sldId id="263" r:id="rId11"/>
    <p:sldId id="271" r:id="rId12"/>
    <p:sldId id="272" r:id="rId13"/>
    <p:sldId id="273" r:id="rId14"/>
    <p:sldId id="274" r:id="rId15"/>
    <p:sldId id="275" r:id="rId16"/>
    <p:sldId id="276" r:id="rId17"/>
    <p:sldId id="277" r:id="rId18"/>
    <p:sldId id="278" r:id="rId19"/>
    <p:sldId id="279" r:id="rId20"/>
    <p:sldId id="280" r:id="rId21"/>
    <p:sldId id="282" r:id="rId22"/>
    <p:sldId id="284" r:id="rId23"/>
    <p:sldId id="2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A7D6B0-9184-4069-AE4B-CE5F2E5747EE}" type="datetimeFigureOut">
              <a:rPr lang="en-US" smtClean="0"/>
              <a:t>8/18/2013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2A28F4-BF9F-4946-B4AF-8E719647EAFB}" type="slidenum">
              <a:rPr lang="en-US" smtClean="0"/>
              <a:t>‹#›</a:t>
            </a:fld>
            <a:endParaRPr lang="en-US"/>
          </a:p>
        </p:txBody>
      </p:sp>
    </p:spTree>
    <p:extLst>
      <p:ext uri="{BB962C8B-B14F-4D97-AF65-F5344CB8AC3E}">
        <p14:creationId xmlns:p14="http://schemas.microsoft.com/office/powerpoint/2010/main" val="838662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2A28F4-BF9F-4946-B4AF-8E719647EAFB}" type="slidenum">
              <a:rPr lang="en-US" smtClean="0"/>
              <a:t>16</a:t>
            </a:fld>
            <a:endParaRPr lang="en-US"/>
          </a:p>
        </p:txBody>
      </p:sp>
    </p:spTree>
    <p:extLst>
      <p:ext uri="{BB962C8B-B14F-4D97-AF65-F5344CB8AC3E}">
        <p14:creationId xmlns:p14="http://schemas.microsoft.com/office/powerpoint/2010/main" val="3382176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F2A417-EC96-4A37-8A37-906598CA114F}" type="datetimeFigureOut">
              <a:rPr lang="en-US" smtClean="0"/>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59797-2A62-45D0-94A1-D4D39726FDF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2A417-EC96-4A37-8A37-906598CA114F}" type="datetimeFigureOut">
              <a:rPr lang="en-US" smtClean="0"/>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59797-2A62-45D0-94A1-D4D39726FD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2A417-EC96-4A37-8A37-906598CA114F}" type="datetimeFigureOut">
              <a:rPr lang="en-US" smtClean="0"/>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59797-2A62-45D0-94A1-D4D39726FD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F2A417-EC96-4A37-8A37-906598CA114F}" type="datetimeFigureOut">
              <a:rPr lang="en-US" smtClean="0"/>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59797-2A62-45D0-94A1-D4D39726FD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FF2A417-EC96-4A37-8A37-906598CA114F}" type="datetimeFigureOut">
              <a:rPr lang="en-US" smtClean="0"/>
              <a:t>8/18/2013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59797-2A62-45D0-94A1-D4D39726FDF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F2A417-EC96-4A37-8A37-906598CA114F}" type="datetimeFigureOut">
              <a:rPr lang="en-US" smtClean="0"/>
              <a:t>8/18/2013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59797-2A62-45D0-94A1-D4D39726FDF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F2A417-EC96-4A37-8A37-906598CA114F}" type="datetimeFigureOut">
              <a:rPr lang="en-US" smtClean="0"/>
              <a:t>8/18/2013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59797-2A62-45D0-94A1-D4D39726FD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F2A417-EC96-4A37-8A37-906598CA114F}" type="datetimeFigureOut">
              <a:rPr lang="en-US" smtClean="0"/>
              <a:t>8/18/2013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59797-2A62-45D0-94A1-D4D39726FD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2A417-EC96-4A37-8A37-906598CA114F}" type="datetimeFigureOut">
              <a:rPr lang="en-US" smtClean="0"/>
              <a:t>8/18/2013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59797-2A62-45D0-94A1-D4D39726FD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FF2A417-EC96-4A37-8A37-906598CA114F}" type="datetimeFigureOut">
              <a:rPr lang="en-US" smtClean="0"/>
              <a:t>8/18/2013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2A59797-2A62-45D0-94A1-D4D39726FD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2A417-EC96-4A37-8A37-906598CA114F}" type="datetimeFigureOut">
              <a:rPr lang="en-US" smtClean="0"/>
              <a:t>8/18/2013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59797-2A62-45D0-94A1-D4D39726FDF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FF2A417-EC96-4A37-8A37-906598CA114F}" type="datetimeFigureOut">
              <a:rPr lang="en-US" smtClean="0"/>
              <a:t>8/18/2013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2A59797-2A62-45D0-94A1-D4D39726FD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google.com/url?sa=i&amp;rct=j&amp;q=checklist+clip+art&amp;source=images&amp;cd=&amp;cad=rja&amp;docid=PxRpPw2PJwh9rM&amp;tbnid=DSjUuRuIjwxMFM:&amp;ved=0CAUQjRw&amp;url=http://www.clker.com/clipart-check-list.html&amp;ei=gZMLUr7LCoj4yQHikYDwDw&amp;bvm=bv.50723672,d.b2I&amp;psig=AFQjCNFuExfmHT5dB-32nDr_ErrFEJpkvQ&amp;ust=137657676239549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Survivng</a:t>
            </a:r>
            <a:r>
              <a:rPr lang="en-US" dirty="0" smtClean="0"/>
              <a:t> </a:t>
            </a:r>
            <a:r>
              <a:rPr lang="en-US" dirty="0" err="1" smtClean="0"/>
              <a:t>spanish</a:t>
            </a:r>
            <a:r>
              <a:rPr lang="en-US" dirty="0" smtClean="0"/>
              <a:t> 1</a:t>
            </a:r>
            <a:endParaRPr lang="en-US" dirty="0"/>
          </a:p>
        </p:txBody>
      </p:sp>
      <p:sp>
        <p:nvSpPr>
          <p:cNvPr id="3" name="Subtitle 2"/>
          <p:cNvSpPr>
            <a:spLocks noGrp="1"/>
          </p:cNvSpPr>
          <p:nvPr>
            <p:ph type="subTitle" idx="1"/>
          </p:nvPr>
        </p:nvSpPr>
        <p:spPr/>
        <p:txBody>
          <a:bodyPr/>
          <a:lstStyle/>
          <a:p>
            <a:r>
              <a:rPr lang="en-US" dirty="0" err="1" smtClean="0"/>
              <a:t>Sra.baldwin</a:t>
            </a:r>
            <a:r>
              <a:rPr lang="en-US" dirty="0" smtClean="0"/>
              <a:t>      </a:t>
            </a:r>
            <a:r>
              <a:rPr lang="en-US" dirty="0" err="1" smtClean="0"/>
              <a:t>chesnee</a:t>
            </a:r>
            <a:r>
              <a:rPr lang="en-US" dirty="0" smtClean="0"/>
              <a:t> </a:t>
            </a:r>
            <a:r>
              <a:rPr lang="en-US" dirty="0" err="1" smtClean="0"/>
              <a:t>hs</a:t>
            </a:r>
            <a:r>
              <a:rPr lang="en-US" dirty="0" smtClean="0"/>
              <a:t>       2013-2014</a:t>
            </a:r>
            <a:endParaRPr lang="en-US" dirty="0"/>
          </a:p>
        </p:txBody>
      </p:sp>
    </p:spTree>
    <p:extLst>
      <p:ext uri="{BB962C8B-B14F-4D97-AF65-F5344CB8AC3E}">
        <p14:creationId xmlns:p14="http://schemas.microsoft.com/office/powerpoint/2010/main" val="81568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area</a:t>
            </a:r>
            <a:endParaRPr lang="en-US" dirty="0"/>
          </a:p>
        </p:txBody>
      </p:sp>
      <p:sp>
        <p:nvSpPr>
          <p:cNvPr id="3" name="Content Placeholder 2"/>
          <p:cNvSpPr>
            <a:spLocks noGrp="1"/>
          </p:cNvSpPr>
          <p:nvPr>
            <p:ph idx="1"/>
          </p:nvPr>
        </p:nvSpPr>
        <p:spPr>
          <a:xfrm>
            <a:off x="457200" y="1676400"/>
            <a:ext cx="7886700" cy="2819400"/>
          </a:xfrm>
        </p:spPr>
        <p:txBody>
          <a:bodyPr>
            <a:noAutofit/>
          </a:bodyPr>
          <a:lstStyle/>
          <a:p>
            <a:r>
              <a:rPr lang="en-US" sz="2400" dirty="0" smtClean="0"/>
              <a:t>Here you will find your “yellow sheets” for missing work, the absent binder, and the late sign in sheet.  </a:t>
            </a:r>
            <a:endParaRPr lang="en-US" sz="2400" dirty="0"/>
          </a:p>
        </p:txBody>
      </p:sp>
    </p:spTree>
    <p:extLst>
      <p:ext uri="{BB962C8B-B14F-4D97-AF65-F5344CB8AC3E}">
        <p14:creationId xmlns:p14="http://schemas.microsoft.com/office/powerpoint/2010/main" val="167658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chemeClr val="accent2"/>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 organized</a:t>
            </a:r>
            <a:endParaRPr lang="en-US" dirty="0"/>
          </a:p>
        </p:txBody>
      </p:sp>
      <p:sp>
        <p:nvSpPr>
          <p:cNvPr id="3" name="Content Placeholder 2"/>
          <p:cNvSpPr>
            <a:spLocks noGrp="1"/>
          </p:cNvSpPr>
          <p:nvPr>
            <p:ph idx="1"/>
          </p:nvPr>
        </p:nvSpPr>
        <p:spPr/>
        <p:txBody>
          <a:bodyPr/>
          <a:lstStyle/>
          <a:p>
            <a:r>
              <a:rPr lang="en-US" dirty="0" smtClean="0"/>
              <a:t>On your desk, some things should be present every day</a:t>
            </a:r>
          </a:p>
          <a:p>
            <a:endParaRPr lang="en-US" dirty="0"/>
          </a:p>
          <a:p>
            <a:pPr>
              <a:buAutoNum type="arabicPeriod"/>
            </a:pPr>
            <a:r>
              <a:rPr lang="en-US" dirty="0" smtClean="0"/>
              <a:t>Your Spanish book.</a:t>
            </a:r>
          </a:p>
          <a:p>
            <a:pPr>
              <a:buAutoNum type="arabicPeriod"/>
            </a:pPr>
            <a:endParaRPr lang="en-US" dirty="0" smtClean="0"/>
          </a:p>
          <a:p>
            <a:pPr>
              <a:buAutoNum type="arabicPeriod"/>
            </a:pPr>
            <a:r>
              <a:rPr lang="en-US" dirty="0" smtClean="0"/>
              <a:t>Your binder</a:t>
            </a:r>
          </a:p>
          <a:p>
            <a:pPr>
              <a:buAutoNum type="arabicPeriod"/>
            </a:pPr>
            <a:endParaRPr lang="en-US" dirty="0" smtClean="0"/>
          </a:p>
          <a:p>
            <a:pPr>
              <a:buAutoNum type="arabicPeriod"/>
            </a:pPr>
            <a:r>
              <a:rPr lang="en-US" dirty="0" smtClean="0"/>
              <a:t>A pen or pencil</a:t>
            </a:r>
          </a:p>
        </p:txBody>
      </p:sp>
      <p:pic>
        <p:nvPicPr>
          <p:cNvPr id="2050" name="Picture 2" descr="C:\Users\tlbaldwin\AppData\Local\Microsoft\Windows\Temporary Internet Files\Content.IE5\TOE2BHZ4\MP90038281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1687689"/>
            <a:ext cx="298704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2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2050"/>
                                        </p:tgtEl>
                                        <p:attrNameLst>
                                          <p:attrName>style.visibility</p:attrName>
                                        </p:attrNameLst>
                                      </p:cBhvr>
                                      <p:to>
                                        <p:strVal val="visible"/>
                                      </p:to>
                                    </p:set>
                                    <p:anim calcmode="lin" valueType="num">
                                      <p:cBhvr>
                                        <p:cTn id="39" dur="500" fill="hold"/>
                                        <p:tgtEl>
                                          <p:spTgt spid="2050"/>
                                        </p:tgtEl>
                                        <p:attrNameLst>
                                          <p:attrName>ppt_w</p:attrName>
                                        </p:attrNameLst>
                                      </p:cBhvr>
                                      <p:tavLst>
                                        <p:tav tm="0">
                                          <p:val>
                                            <p:fltVal val="0"/>
                                          </p:val>
                                        </p:tav>
                                        <p:tav tm="100000">
                                          <p:val>
                                            <p:strVal val="#ppt_w"/>
                                          </p:val>
                                        </p:tav>
                                      </p:tavLst>
                                    </p:anim>
                                    <p:anim calcmode="lin" valueType="num">
                                      <p:cBhvr>
                                        <p:cTn id="40" dur="500" fill="hold"/>
                                        <p:tgtEl>
                                          <p:spTgt spid="2050"/>
                                        </p:tgtEl>
                                        <p:attrNameLst>
                                          <p:attrName>ppt_h</p:attrName>
                                        </p:attrNameLst>
                                      </p:cBhvr>
                                      <p:tavLst>
                                        <p:tav tm="0">
                                          <p:val>
                                            <p:fltVal val="0"/>
                                          </p:val>
                                        </p:tav>
                                        <p:tav tm="100000">
                                          <p:val>
                                            <p:strVal val="#ppt_h"/>
                                          </p:val>
                                        </p:tav>
                                      </p:tavLst>
                                    </p:anim>
                                    <p:animEffect transition="in" filter="fade">
                                      <p:cBhvr>
                                        <p:cTn id="41"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 binder setup</a:t>
            </a:r>
            <a:endParaRPr lang="en-US" dirty="0"/>
          </a:p>
        </p:txBody>
      </p:sp>
      <p:sp>
        <p:nvSpPr>
          <p:cNvPr id="3" name="Content Placeholder 2"/>
          <p:cNvSpPr>
            <a:spLocks noGrp="1"/>
          </p:cNvSpPr>
          <p:nvPr>
            <p:ph idx="1"/>
          </p:nvPr>
        </p:nvSpPr>
        <p:spPr/>
        <p:txBody>
          <a:bodyPr/>
          <a:lstStyle/>
          <a:p>
            <a:r>
              <a:rPr lang="en-US" sz="2400" dirty="0" smtClean="0"/>
              <a:t>Important Spanish 1 Survival Tip-</a:t>
            </a:r>
          </a:p>
          <a:p>
            <a:r>
              <a:rPr lang="en-US" sz="2400" dirty="0" smtClean="0"/>
              <a:t>KEEP UP WITH YOUR STUFF.</a:t>
            </a:r>
          </a:p>
          <a:p>
            <a:endParaRPr lang="en-US" sz="2400" dirty="0"/>
          </a:p>
          <a:p>
            <a:pPr>
              <a:buFont typeface="Arial" pitchFamily="34" charset="0"/>
              <a:buChar char="•"/>
            </a:pPr>
            <a:r>
              <a:rPr lang="en-US" sz="2400" dirty="0" smtClean="0"/>
              <a:t>Your binder will contain 5 sections-  La </a:t>
            </a:r>
            <a:r>
              <a:rPr lang="en-US" sz="2400" dirty="0" err="1" smtClean="0"/>
              <a:t>Primera</a:t>
            </a:r>
            <a:r>
              <a:rPr lang="en-US" sz="2400" dirty="0" smtClean="0"/>
              <a:t> </a:t>
            </a:r>
            <a:r>
              <a:rPr lang="en-US" sz="2400" dirty="0" err="1" smtClean="0"/>
              <a:t>Cosa</a:t>
            </a:r>
            <a:r>
              <a:rPr lang="en-US" sz="2400" dirty="0" smtClean="0"/>
              <a:t>, </a:t>
            </a:r>
            <a:r>
              <a:rPr lang="en-US" sz="2400" dirty="0" err="1" smtClean="0"/>
              <a:t>Apuntes</a:t>
            </a:r>
            <a:r>
              <a:rPr lang="en-US" sz="2400" dirty="0" smtClean="0"/>
              <a:t>, </a:t>
            </a:r>
            <a:r>
              <a:rPr lang="en-US" sz="2400" dirty="0" err="1" smtClean="0"/>
              <a:t>Vocabulario</a:t>
            </a:r>
            <a:r>
              <a:rPr lang="en-US" sz="2400" dirty="0" smtClean="0"/>
              <a:t>, </a:t>
            </a:r>
            <a:r>
              <a:rPr lang="en-US" sz="2400" dirty="0" err="1" smtClean="0"/>
              <a:t>Práctica</a:t>
            </a:r>
            <a:r>
              <a:rPr lang="en-US" sz="2400" dirty="0"/>
              <a:t>,</a:t>
            </a:r>
            <a:r>
              <a:rPr lang="en-US" sz="2400" dirty="0" smtClean="0"/>
              <a:t> </a:t>
            </a:r>
            <a:r>
              <a:rPr lang="en-US" sz="2400" dirty="0" err="1" smtClean="0"/>
              <a:t>Cultura</a:t>
            </a:r>
            <a:r>
              <a:rPr lang="en-US" sz="2400" dirty="0" smtClean="0"/>
              <a:t>. </a:t>
            </a:r>
            <a:endParaRPr lang="en-US" sz="2400" dirty="0"/>
          </a:p>
          <a:p>
            <a:pPr marL="0" indent="0"/>
            <a:endParaRPr lang="en-US" dirty="0"/>
          </a:p>
        </p:txBody>
      </p:sp>
      <p:pic>
        <p:nvPicPr>
          <p:cNvPr id="3074" name="Picture 2" descr="C:\Users\tlbaldwin\AppData\Local\Microsoft\Windows\Temporary Internet Files\Content.IE5\FFJ17JLJ\MC90043486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50134">
            <a:off x="7202309" y="307494"/>
            <a:ext cx="1219057" cy="1219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51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Binder setup- la </a:t>
            </a:r>
            <a:r>
              <a:rPr lang="en-US" dirty="0" err="1" smtClean="0"/>
              <a:t>primera</a:t>
            </a:r>
            <a:r>
              <a:rPr lang="en-US" dirty="0" smtClean="0"/>
              <a:t> </a:t>
            </a:r>
            <a:r>
              <a:rPr lang="en-US" dirty="0" err="1" smtClean="0"/>
              <a:t>cosa</a:t>
            </a:r>
            <a:endParaRPr lang="en-US" dirty="0"/>
          </a:p>
        </p:txBody>
      </p:sp>
      <p:sp>
        <p:nvSpPr>
          <p:cNvPr id="3" name="Content Placeholder 2"/>
          <p:cNvSpPr>
            <a:spLocks noGrp="1"/>
          </p:cNvSpPr>
          <p:nvPr>
            <p:ph idx="1"/>
          </p:nvPr>
        </p:nvSpPr>
        <p:spPr/>
        <p:txBody>
          <a:bodyPr>
            <a:normAutofit fontScale="92500"/>
          </a:bodyPr>
          <a:lstStyle/>
          <a:p>
            <a:pPr>
              <a:buFont typeface="Arial" pitchFamily="34" charset="0"/>
              <a:buChar char="•"/>
            </a:pPr>
            <a:r>
              <a:rPr lang="en-US" sz="2400" dirty="0" smtClean="0"/>
              <a:t>La </a:t>
            </a:r>
            <a:r>
              <a:rPr lang="en-US" sz="2400" dirty="0" err="1" smtClean="0"/>
              <a:t>Primera</a:t>
            </a:r>
            <a:r>
              <a:rPr lang="en-US" sz="2400" dirty="0" smtClean="0"/>
              <a:t> </a:t>
            </a:r>
            <a:r>
              <a:rPr lang="en-US" sz="2400" dirty="0" err="1" smtClean="0"/>
              <a:t>Cosa</a:t>
            </a:r>
            <a:r>
              <a:rPr lang="en-US" sz="2400" dirty="0" smtClean="0"/>
              <a:t> means “The First Thing” in Spanish.  What do you think might go here?</a:t>
            </a:r>
          </a:p>
          <a:p>
            <a:pPr>
              <a:buFont typeface="Arial" pitchFamily="34" charset="0"/>
              <a:buChar char="•"/>
            </a:pPr>
            <a:r>
              <a:rPr lang="en-US" sz="2400" dirty="0" smtClean="0"/>
              <a:t>You will copy and answer the opening assignment in this section every morning.  Label your paper as we did today- Section, Assignment, Name, Date (Notice this spells SAND)</a:t>
            </a:r>
          </a:p>
          <a:p>
            <a:pPr>
              <a:buFont typeface="Arial" pitchFamily="34" charset="0"/>
              <a:buChar char="•"/>
            </a:pPr>
            <a:r>
              <a:rPr lang="en-US" sz="2400" dirty="0" smtClean="0"/>
              <a:t>You may write multiple “</a:t>
            </a:r>
            <a:r>
              <a:rPr lang="en-US" sz="2400" dirty="0" err="1" smtClean="0"/>
              <a:t>Primeras</a:t>
            </a:r>
            <a:r>
              <a:rPr lang="en-US" sz="2400" dirty="0" smtClean="0"/>
              <a:t> </a:t>
            </a:r>
            <a:r>
              <a:rPr lang="en-US" sz="2400" dirty="0" err="1" smtClean="0"/>
              <a:t>Cosas</a:t>
            </a:r>
            <a:r>
              <a:rPr lang="en-US" sz="2400" dirty="0" smtClean="0"/>
              <a:t>” on one sheet of paper, as long as you label them individually.</a:t>
            </a:r>
            <a:endParaRPr lang="en-US" sz="2400" dirty="0"/>
          </a:p>
        </p:txBody>
      </p:sp>
    </p:spTree>
    <p:extLst>
      <p:ext uri="{BB962C8B-B14F-4D97-AF65-F5344CB8AC3E}">
        <p14:creationId xmlns:p14="http://schemas.microsoft.com/office/powerpoint/2010/main" val="180183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Binder setup- </a:t>
            </a:r>
            <a:r>
              <a:rPr lang="en-US" dirty="0" err="1" smtClean="0"/>
              <a:t>apuntes</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smtClean="0"/>
              <a:t>This section is for your notes.  Label your paper as usual, and write any notes that we take in this section (such as the ones you are taking right now).  </a:t>
            </a:r>
          </a:p>
          <a:p>
            <a:pPr>
              <a:buFont typeface="Arial" pitchFamily="34" charset="0"/>
              <a:buChar char="•"/>
            </a:pPr>
            <a:r>
              <a:rPr lang="en-US" sz="2400" dirty="0" smtClean="0"/>
              <a:t>Keep everything in your notebook and in order, because there will be a notebook check each quarter.</a:t>
            </a:r>
            <a:endParaRPr lang="en-US" sz="2400" dirty="0"/>
          </a:p>
        </p:txBody>
      </p:sp>
    </p:spTree>
    <p:extLst>
      <p:ext uri="{BB962C8B-B14F-4D97-AF65-F5344CB8AC3E}">
        <p14:creationId xmlns:p14="http://schemas.microsoft.com/office/powerpoint/2010/main" val="100421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Binder setup- </a:t>
            </a:r>
            <a:r>
              <a:rPr lang="en-US" dirty="0" err="1" smtClean="0"/>
              <a:t>vocabulario</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smtClean="0"/>
              <a:t>This section is for vocabulary. Usually, vocabulary will be given in handout form, and you will hole-punch it and place it in this section.  </a:t>
            </a:r>
          </a:p>
          <a:p>
            <a:pPr>
              <a:buFont typeface="Arial" pitchFamily="34" charset="0"/>
              <a:buChar char="•"/>
            </a:pPr>
            <a:r>
              <a:rPr lang="en-US" sz="2400" dirty="0" smtClean="0"/>
              <a:t>As you build up this section, you will have all of your vocabulary in one place, which will be useful for studying.</a:t>
            </a:r>
            <a:endParaRPr lang="en-US" sz="2400" dirty="0"/>
          </a:p>
        </p:txBody>
      </p:sp>
    </p:spTree>
    <p:extLst>
      <p:ext uri="{BB962C8B-B14F-4D97-AF65-F5344CB8AC3E}">
        <p14:creationId xmlns:p14="http://schemas.microsoft.com/office/powerpoint/2010/main" val="100421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Binder setup- </a:t>
            </a:r>
            <a:r>
              <a:rPr lang="en-US" dirty="0" err="1" smtClean="0"/>
              <a:t>prÁctica</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smtClean="0"/>
              <a:t>This is the section for all of your practice work.</a:t>
            </a:r>
          </a:p>
          <a:p>
            <a:pPr>
              <a:buFont typeface="Arial" pitchFamily="34" charset="0"/>
              <a:buChar char="•"/>
            </a:pPr>
            <a:r>
              <a:rPr lang="en-US" sz="2400" dirty="0" smtClean="0"/>
              <a:t>Again, everything must be labeled.</a:t>
            </a:r>
          </a:p>
          <a:p>
            <a:pPr>
              <a:buFont typeface="Arial" pitchFamily="34" charset="0"/>
              <a:buChar char="•"/>
            </a:pPr>
            <a:r>
              <a:rPr lang="en-US" sz="2400" dirty="0" smtClean="0"/>
              <a:t>This section will include homework, classwork, and any other practice assignments that we do. </a:t>
            </a:r>
          </a:p>
          <a:p>
            <a:pPr marL="0" indent="0"/>
            <a:endParaRPr lang="en-US" sz="2400" dirty="0" smtClean="0"/>
          </a:p>
        </p:txBody>
      </p:sp>
      <p:pic>
        <p:nvPicPr>
          <p:cNvPr id="8194" name="Picture 2" descr="C:\Users\tlbaldwin\AppData\Local\Microsoft\Windows\Temporary Internet Files\Content.IE5\TOE2BHZ4\MC9002380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3352800"/>
            <a:ext cx="3133254" cy="2907988"/>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tlbaldwin\AppData\Local\Microsoft\Windows\Temporary Internet Files\Content.IE5\UPOAYI7O\MC90043486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429" y="2743200"/>
            <a:ext cx="2285714" cy="228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421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8195"/>
                                        </p:tgtEl>
                                        <p:attrNameLst>
                                          <p:attrName>style.visibility</p:attrName>
                                        </p:attrNameLst>
                                      </p:cBhvr>
                                      <p:to>
                                        <p:strVal val="visible"/>
                                      </p:to>
                                    </p:set>
                                    <p:animEffect transition="in" filter="fade">
                                      <p:cBhvr>
                                        <p:cTn id="33" dur="2000"/>
                                        <p:tgtEl>
                                          <p:spTgt spid="8195"/>
                                        </p:tgtEl>
                                      </p:cBhvr>
                                    </p:animEffect>
                                    <p:anim calcmode="lin" valueType="num">
                                      <p:cBhvr>
                                        <p:cTn id="34" dur="2000" fill="hold"/>
                                        <p:tgtEl>
                                          <p:spTgt spid="8195"/>
                                        </p:tgtEl>
                                        <p:attrNameLst>
                                          <p:attrName>ppt_w</p:attrName>
                                        </p:attrNameLst>
                                      </p:cBhvr>
                                      <p:tavLst>
                                        <p:tav tm="0" fmla="#ppt_w*sin(2.5*pi*$)">
                                          <p:val>
                                            <p:fltVal val="0"/>
                                          </p:val>
                                        </p:tav>
                                        <p:tav tm="100000">
                                          <p:val>
                                            <p:fltVal val="1"/>
                                          </p:val>
                                        </p:tav>
                                      </p:tavLst>
                                    </p:anim>
                                    <p:anim calcmode="lin" valueType="num">
                                      <p:cBhvr>
                                        <p:cTn id="35" dur="2000" fill="hold"/>
                                        <p:tgtEl>
                                          <p:spTgt spid="8195"/>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mph" presetSubtype="0" fill="hold" nodeType="clickEffect">
                                  <p:stCondLst>
                                    <p:cond delay="0"/>
                                  </p:stCondLst>
                                  <p:childTnLst>
                                    <p:animEffect transition="out" filter="fade">
                                      <p:cBhvr>
                                        <p:cTn id="39" dur="500" tmFilter="0, 0; .2, .5; .8, .5; 1, 0"/>
                                        <p:tgtEl>
                                          <p:spTgt spid="8194"/>
                                        </p:tgtEl>
                                      </p:cBhvr>
                                    </p:animEffect>
                                    <p:animScale>
                                      <p:cBhvr>
                                        <p:cTn id="40" dur="250" autoRev="1" fill="hold"/>
                                        <p:tgtEl>
                                          <p:spTgt spid="819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Binder setup- </a:t>
            </a:r>
            <a:r>
              <a:rPr lang="en-US" dirty="0" err="1" smtClean="0"/>
              <a:t>cultura</a:t>
            </a:r>
            <a:endParaRPr lang="en-US" dirty="0"/>
          </a:p>
        </p:txBody>
      </p:sp>
      <p:sp>
        <p:nvSpPr>
          <p:cNvPr id="3" name="Content Placeholder 2"/>
          <p:cNvSpPr>
            <a:spLocks noGrp="1"/>
          </p:cNvSpPr>
          <p:nvPr>
            <p:ph idx="1"/>
          </p:nvPr>
        </p:nvSpPr>
        <p:spPr>
          <a:xfrm>
            <a:off x="758816" y="1981200"/>
            <a:ext cx="7520940" cy="2699277"/>
          </a:xfrm>
        </p:spPr>
        <p:txBody>
          <a:bodyPr>
            <a:normAutofit/>
          </a:bodyPr>
          <a:lstStyle/>
          <a:p>
            <a:pPr>
              <a:buFont typeface="Arial" pitchFamily="34" charset="0"/>
              <a:buChar char="•"/>
            </a:pPr>
            <a:r>
              <a:rPr lang="en-US" sz="2400" dirty="0" smtClean="0"/>
              <a:t>This section will contain articles, handouts and activities related to Hispanic culture that we do in class.  </a:t>
            </a:r>
            <a:endParaRPr lang="en-US" sz="2400" dirty="0"/>
          </a:p>
        </p:txBody>
      </p:sp>
    </p:spTree>
    <p:extLst>
      <p:ext uri="{BB962C8B-B14F-4D97-AF65-F5344CB8AC3E}">
        <p14:creationId xmlns:p14="http://schemas.microsoft.com/office/powerpoint/2010/main" val="100421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20940" cy="548640"/>
          </a:xfrm>
        </p:spPr>
        <p:txBody>
          <a:bodyPr/>
          <a:lstStyle/>
          <a:p>
            <a:r>
              <a:rPr lang="en-US" dirty="0" smtClean="0"/>
              <a:t>Final notes on binders</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smtClean="0"/>
              <a:t>Keep them updated- don’t get behind!  </a:t>
            </a:r>
          </a:p>
          <a:p>
            <a:pPr>
              <a:buFont typeface="Arial" pitchFamily="34" charset="0"/>
              <a:buChar char="•"/>
            </a:pPr>
            <a:r>
              <a:rPr lang="en-US" sz="2400" dirty="0" smtClean="0"/>
              <a:t>Keep your syllabus and classroom procedures in the front of your binder.</a:t>
            </a:r>
            <a:endParaRPr lang="en-US" sz="2400" dirty="0"/>
          </a:p>
        </p:txBody>
      </p:sp>
    </p:spTree>
    <p:extLst>
      <p:ext uri="{BB962C8B-B14F-4D97-AF65-F5344CB8AC3E}">
        <p14:creationId xmlns:p14="http://schemas.microsoft.com/office/powerpoint/2010/main" val="100421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notes for students</a:t>
            </a:r>
            <a:endParaRPr lang="en-US" dirty="0"/>
          </a:p>
        </p:txBody>
      </p:sp>
      <p:sp>
        <p:nvSpPr>
          <p:cNvPr id="3" name="Content Placeholder 2"/>
          <p:cNvSpPr>
            <a:spLocks noGrp="1"/>
          </p:cNvSpPr>
          <p:nvPr>
            <p:ph idx="1"/>
          </p:nvPr>
        </p:nvSpPr>
        <p:spPr/>
        <p:txBody>
          <a:bodyPr>
            <a:normAutofit/>
          </a:bodyPr>
          <a:lstStyle/>
          <a:p>
            <a:pPr marL="0" indent="0"/>
            <a:r>
              <a:rPr lang="en-US" sz="2400" dirty="0" smtClean="0"/>
              <a:t>3. </a:t>
            </a:r>
            <a:r>
              <a:rPr lang="en-US" sz="2400" dirty="0" smtClean="0"/>
              <a:t>Stay </a:t>
            </a:r>
            <a:r>
              <a:rPr lang="en-US" sz="2400" dirty="0" smtClean="0"/>
              <a:t>caught up at home- We will likely discuss a new topic every day. Study it that night.  If you’re not careful, Spanish can have a snowball effect on you and it can get overwhelming. </a:t>
            </a:r>
            <a:endParaRPr lang="en-US" sz="2400" dirty="0" smtClean="0"/>
          </a:p>
          <a:p>
            <a:pPr marL="0" indent="0"/>
            <a:r>
              <a:rPr lang="en-US" sz="2400" dirty="0" smtClean="0"/>
              <a:t>4. Participate </a:t>
            </a:r>
            <a:r>
              <a:rPr lang="en-US" sz="2400" dirty="0" smtClean="0"/>
              <a:t>in class- Be 100% here. Don’t be afraid to speak in class (after you raise your hand, of course). Practice, practice, practice!  </a:t>
            </a:r>
            <a:endParaRPr lang="en-US" sz="2400" dirty="0"/>
          </a:p>
        </p:txBody>
      </p:sp>
      <p:pic>
        <p:nvPicPr>
          <p:cNvPr id="4098" name="Picture 2" descr="C:\Users\tlbaldwin\AppData\Local\Microsoft\Windows\Temporary Internet Files\Content.IE5\TOE2BHZ4\MC90023942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275979">
            <a:off x="7764355" y="2179815"/>
            <a:ext cx="1164932" cy="1200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86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098"/>
                                        </p:tgtEl>
                                        <p:attrNameLst>
                                          <p:attrName>style.visibility</p:attrName>
                                        </p:attrNameLst>
                                      </p:cBhvr>
                                      <p:to>
                                        <p:strVal val="visible"/>
                                      </p:to>
                                    </p:set>
                                    <p:animEffect transition="in" filter="fade">
                                      <p:cBhvr>
                                        <p:cTn id="51" dur="1000"/>
                                        <p:tgtEl>
                                          <p:spTgt spid="4098"/>
                                        </p:tgtEl>
                                      </p:cBhvr>
                                    </p:animEffect>
                                    <p:anim calcmode="lin" valueType="num">
                                      <p:cBhvr>
                                        <p:cTn id="52" dur="1000" fill="hold"/>
                                        <p:tgtEl>
                                          <p:spTgt spid="4098"/>
                                        </p:tgtEl>
                                        <p:attrNameLst>
                                          <p:attrName>ppt_x</p:attrName>
                                        </p:attrNameLst>
                                      </p:cBhvr>
                                      <p:tavLst>
                                        <p:tav tm="0">
                                          <p:val>
                                            <p:strVal val="#ppt_x"/>
                                          </p:val>
                                        </p:tav>
                                        <p:tav tm="100000">
                                          <p:val>
                                            <p:strVal val="#ppt_x"/>
                                          </p:val>
                                        </p:tav>
                                      </p:tavLst>
                                    </p:anim>
                                    <p:anim calcmode="lin" valueType="num">
                                      <p:cBhvr>
                                        <p:cTn id="53"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lbaldwin\AppData\Local\Microsoft\Windows\Temporary Internet Files\Content.IE5\TOE2BHZ4\MC9002505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72054">
            <a:off x="152170" y="963515"/>
            <a:ext cx="769925" cy="90697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22960" y="381000"/>
            <a:ext cx="7520940" cy="4648200"/>
          </a:xfrm>
        </p:spPr>
        <p:txBody>
          <a:bodyPr>
            <a:normAutofit fontScale="92500" lnSpcReduction="20000"/>
          </a:bodyPr>
          <a:lstStyle/>
          <a:p>
            <a:r>
              <a:rPr lang="en-US" dirty="0" smtClean="0"/>
              <a:t>The following presentation will give you the information and tools you need not only to survive Spanish 1, but to have fun and learn something in the process!</a:t>
            </a:r>
          </a:p>
          <a:p>
            <a:endParaRPr lang="en-US" dirty="0"/>
          </a:p>
          <a:p>
            <a:r>
              <a:rPr lang="en-US" dirty="0" smtClean="0"/>
              <a:t>Listen carefully and jot down a few notes as we go.  </a:t>
            </a:r>
          </a:p>
          <a:p>
            <a:endParaRPr lang="en-US" dirty="0"/>
          </a:p>
          <a:p>
            <a:r>
              <a:rPr lang="en-US" dirty="0" smtClean="0"/>
              <a:t>If you do not have your binder and paper yet, feel free to borrow a sheet of paper from me today.  Raise your hand (</a:t>
            </a:r>
            <a:r>
              <a:rPr lang="en-US" dirty="0" err="1" smtClean="0"/>
              <a:t>levanta</a:t>
            </a:r>
            <a:r>
              <a:rPr lang="en-US" dirty="0" smtClean="0"/>
              <a:t> la </a:t>
            </a:r>
            <a:r>
              <a:rPr lang="en-US" dirty="0" err="1" smtClean="0"/>
              <a:t>mano</a:t>
            </a:r>
            <a:r>
              <a:rPr lang="en-US" dirty="0" smtClean="0"/>
              <a:t>) if you would like to borrow paper.</a:t>
            </a:r>
          </a:p>
          <a:p>
            <a:endParaRPr lang="en-US" dirty="0"/>
          </a:p>
          <a:p>
            <a:r>
              <a:rPr lang="en-US" dirty="0" smtClean="0"/>
              <a:t>On your paper, please write your first and last name in the top right hand corner.  Below your name, write today’s date (8/19/2013).  </a:t>
            </a:r>
            <a:endParaRPr lang="en-US" dirty="0"/>
          </a:p>
          <a:p>
            <a:r>
              <a:rPr lang="en-US" dirty="0" smtClean="0"/>
              <a:t>	In the left corner, please write “</a:t>
            </a:r>
            <a:r>
              <a:rPr lang="en-US" dirty="0" err="1" smtClean="0"/>
              <a:t>Apuntes</a:t>
            </a:r>
            <a:r>
              <a:rPr lang="en-US" dirty="0" smtClean="0"/>
              <a:t>” (“Notes”) </a:t>
            </a:r>
            <a:r>
              <a:rPr lang="en-US" dirty="0"/>
              <a:t>a</a:t>
            </a:r>
            <a:r>
              <a:rPr lang="en-US" dirty="0" smtClean="0"/>
              <a:t>nd below that, write “Surviving </a:t>
            </a:r>
            <a:r>
              <a:rPr lang="en-US" dirty="0"/>
              <a:t>Spanish 1</a:t>
            </a:r>
            <a:r>
              <a:rPr lang="en-US" dirty="0" smtClean="0"/>
              <a:t>”.</a:t>
            </a:r>
          </a:p>
          <a:p>
            <a:endParaRPr lang="en-US" dirty="0"/>
          </a:p>
          <a:p>
            <a:r>
              <a:rPr lang="en-US" dirty="0" smtClean="0"/>
              <a:t>*Tip on good note-taking-  Don’t write down EVERYTHING. Write down what is useful for you.  Don’t write down NOTHING </a:t>
            </a:r>
            <a:r>
              <a:rPr lang="en-US" dirty="0" smtClean="0">
                <a:sym typeface="Wingdings" pitchFamily="2" charset="2"/>
              </a:rPr>
              <a:t>  Look for main ideas and important points.</a:t>
            </a:r>
            <a:endParaRPr lang="en-US" dirty="0" smtClean="0"/>
          </a:p>
          <a:p>
            <a:endParaRPr lang="en-US" dirty="0"/>
          </a:p>
        </p:txBody>
      </p:sp>
      <p:pic>
        <p:nvPicPr>
          <p:cNvPr id="1027" name="Picture 3" descr="C:\Users\tlbaldwin\AppData\Local\Microsoft\Windows\Temporary Internet Files\Content.IE5\NGLHHF3O\MC9004404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1030361"/>
            <a:ext cx="868362" cy="9143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lbaldwin\AppData\Local\Microsoft\Windows\Temporary Internet Files\Content.IE5\FFJ17JLJ\MC90037087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93897" y="2469444"/>
            <a:ext cx="1078520" cy="990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lbaldwin\AppData\Local\Microsoft\Windows\Temporary Internet Files\Content.IE5\TOE2BHZ4\MC90012349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8530" y="4800600"/>
            <a:ext cx="1632470" cy="1324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26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fade">
                                      <p:cBhvr>
                                        <p:cTn id="21" dur="500"/>
                                        <p:tgtEl>
                                          <p:spTgt spid="1026"/>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mph" presetSubtype="0" fill="hold" nodeType="clickEffect">
                                  <p:stCondLst>
                                    <p:cond delay="0"/>
                                  </p:stCondLst>
                                  <p:childTnLst>
                                    <p:animEffect transition="out" filter="fade">
                                      <p:cBhvr>
                                        <p:cTn id="25" dur="500" tmFilter="0, 0; .2, .5; .8, .5; 1, 0"/>
                                        <p:tgtEl>
                                          <p:spTgt spid="1026"/>
                                        </p:tgtEl>
                                      </p:cBhvr>
                                    </p:animEffect>
                                    <p:animScale>
                                      <p:cBhvr>
                                        <p:cTn id="26" dur="250" autoRev="1" fill="hold"/>
                                        <p:tgtEl>
                                          <p:spTgt spid="1026"/>
                                        </p:tgtEl>
                                      </p:cBhvr>
                                      <p:by x="105000" y="105000"/>
                                    </p:animScale>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animEffect transition="in" filter="circle(in)">
                                      <p:cBhvr>
                                        <p:cTn id="31" dur="2000"/>
                                        <p:tgtEl>
                                          <p:spTgt spid="1027"/>
                                        </p:tgtEl>
                                      </p:cBhvr>
                                    </p:animEffec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nodeType="clickEffect">
                                  <p:stCondLst>
                                    <p:cond delay="0"/>
                                  </p:stCondLst>
                                  <p:childTnLst>
                                    <p:animRot by="120000">
                                      <p:cBhvr>
                                        <p:cTn id="35" dur="100" fill="hold">
                                          <p:stCondLst>
                                            <p:cond delay="0"/>
                                          </p:stCondLst>
                                        </p:cTn>
                                        <p:tgtEl>
                                          <p:spTgt spid="1027"/>
                                        </p:tgtEl>
                                        <p:attrNameLst>
                                          <p:attrName>r</p:attrName>
                                        </p:attrNameLst>
                                      </p:cBhvr>
                                    </p:animRot>
                                    <p:animRot by="-240000">
                                      <p:cBhvr>
                                        <p:cTn id="36" dur="200" fill="hold">
                                          <p:stCondLst>
                                            <p:cond delay="200"/>
                                          </p:stCondLst>
                                        </p:cTn>
                                        <p:tgtEl>
                                          <p:spTgt spid="1027"/>
                                        </p:tgtEl>
                                        <p:attrNameLst>
                                          <p:attrName>r</p:attrName>
                                        </p:attrNameLst>
                                      </p:cBhvr>
                                    </p:animRot>
                                    <p:animRot by="240000">
                                      <p:cBhvr>
                                        <p:cTn id="37" dur="200" fill="hold">
                                          <p:stCondLst>
                                            <p:cond delay="400"/>
                                          </p:stCondLst>
                                        </p:cTn>
                                        <p:tgtEl>
                                          <p:spTgt spid="1027"/>
                                        </p:tgtEl>
                                        <p:attrNameLst>
                                          <p:attrName>r</p:attrName>
                                        </p:attrNameLst>
                                      </p:cBhvr>
                                    </p:animRot>
                                    <p:animRot by="-240000">
                                      <p:cBhvr>
                                        <p:cTn id="38" dur="200" fill="hold">
                                          <p:stCondLst>
                                            <p:cond delay="600"/>
                                          </p:stCondLst>
                                        </p:cTn>
                                        <p:tgtEl>
                                          <p:spTgt spid="1027"/>
                                        </p:tgtEl>
                                        <p:attrNameLst>
                                          <p:attrName>r</p:attrName>
                                        </p:attrNameLst>
                                      </p:cBhvr>
                                    </p:animRot>
                                    <p:animRot by="120000">
                                      <p:cBhvr>
                                        <p:cTn id="39" dur="200" fill="hold">
                                          <p:stCondLst>
                                            <p:cond delay="800"/>
                                          </p:stCondLst>
                                        </p:cTn>
                                        <p:tgtEl>
                                          <p:spTgt spid="1027"/>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028"/>
                                        </p:tgtEl>
                                        <p:attrNameLst>
                                          <p:attrName>style.visibility</p:attrName>
                                        </p:attrNameLst>
                                      </p:cBhvr>
                                      <p:to>
                                        <p:strVal val="visible"/>
                                      </p:to>
                                    </p:set>
                                    <p:anim calcmode="lin" valueType="num">
                                      <p:cBhvr additive="base">
                                        <p:cTn id="51" dur="500" fill="hold"/>
                                        <p:tgtEl>
                                          <p:spTgt spid="1028"/>
                                        </p:tgtEl>
                                        <p:attrNameLst>
                                          <p:attrName>ppt_x</p:attrName>
                                        </p:attrNameLst>
                                      </p:cBhvr>
                                      <p:tavLst>
                                        <p:tav tm="0">
                                          <p:val>
                                            <p:strVal val="#ppt_x"/>
                                          </p:val>
                                        </p:tav>
                                        <p:tav tm="100000">
                                          <p:val>
                                            <p:strVal val="#ppt_x"/>
                                          </p:val>
                                        </p:tav>
                                      </p:tavLst>
                                    </p:anim>
                                    <p:anim calcmode="lin" valueType="num">
                                      <p:cBhvr additive="base">
                                        <p:cTn id="52"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6" presetClass="emph" presetSubtype="0" fill="hold" nodeType="clickEffect">
                                  <p:stCondLst>
                                    <p:cond delay="0"/>
                                  </p:stCondLst>
                                  <p:childTnLst>
                                    <p:animScale>
                                      <p:cBhvr>
                                        <p:cTn id="63" dur="2000" fill="hold"/>
                                        <p:tgtEl>
                                          <p:spTgt spid="1028"/>
                                        </p:tgtEl>
                                      </p:cBhvr>
                                      <p:by x="150000" y="150000"/>
                                    </p:animScale>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1000"/>
                                        <p:tgtEl>
                                          <p:spTgt spid="3">
                                            <p:txEl>
                                              <p:pRg st="7" end="7"/>
                                            </p:txEl>
                                          </p:spTgt>
                                        </p:tgtEl>
                                      </p:cBhvr>
                                    </p:animEffect>
                                    <p:anim calcmode="lin" valueType="num">
                                      <p:cBhvr>
                                        <p:cTn id="6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1030"/>
                                        </p:tgtEl>
                                        <p:attrNameLst>
                                          <p:attrName>style.visibility</p:attrName>
                                        </p:attrNameLst>
                                      </p:cBhvr>
                                      <p:to>
                                        <p:strVal val="visible"/>
                                      </p:to>
                                    </p:set>
                                    <p:animEffect transition="in" filter="wipe(up)">
                                      <p:cBhvr>
                                        <p:cTn id="82"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Be prepared </a:t>
            </a:r>
            <a:endParaRPr lang="en-US" dirty="0"/>
          </a:p>
        </p:txBody>
      </p:sp>
      <p:sp>
        <p:nvSpPr>
          <p:cNvPr id="3" name="Content Placeholder 2"/>
          <p:cNvSpPr>
            <a:spLocks noGrp="1"/>
          </p:cNvSpPr>
          <p:nvPr>
            <p:ph idx="1"/>
          </p:nvPr>
        </p:nvSpPr>
        <p:spPr>
          <a:xfrm>
            <a:off x="822960" y="1905000"/>
            <a:ext cx="7520940" cy="2775477"/>
          </a:xfrm>
        </p:spPr>
        <p:txBody>
          <a:bodyPr>
            <a:normAutofit/>
          </a:bodyPr>
          <a:lstStyle/>
          <a:p>
            <a:r>
              <a:rPr lang="en-US" sz="2400" dirty="0" smtClean="0"/>
              <a:t>In this section we will talk about how the class will be run and what you can expect from me.</a:t>
            </a:r>
            <a:endParaRPr lang="en-US" sz="2400" dirty="0"/>
          </a:p>
        </p:txBody>
      </p:sp>
    </p:spTree>
    <p:extLst>
      <p:ext uri="{BB962C8B-B14F-4D97-AF65-F5344CB8AC3E}">
        <p14:creationId xmlns:p14="http://schemas.microsoft.com/office/powerpoint/2010/main" val="100421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life in class</a:t>
            </a:r>
            <a:endParaRPr lang="en-US" dirty="0"/>
          </a:p>
        </p:txBody>
      </p:sp>
      <p:sp>
        <p:nvSpPr>
          <p:cNvPr id="3" name="Content Placeholder 2"/>
          <p:cNvSpPr>
            <a:spLocks noGrp="1"/>
          </p:cNvSpPr>
          <p:nvPr>
            <p:ph idx="1"/>
          </p:nvPr>
        </p:nvSpPr>
        <p:spPr>
          <a:xfrm>
            <a:off x="1905000" y="5105400"/>
            <a:ext cx="6919114" cy="1752600"/>
          </a:xfrm>
        </p:spPr>
        <p:txBody>
          <a:bodyPr>
            <a:normAutofit fontScale="92500" lnSpcReduction="20000"/>
          </a:bodyPr>
          <a:lstStyle/>
          <a:p>
            <a:r>
              <a:rPr lang="en-US" sz="2400" dirty="0" smtClean="0"/>
              <a:t>A lot of our class time will be conducted in Spanish. Sometimes you might feel confused and frustrated. Stay focused, try your best, and don’t be afraid to ask for help. I will not ask anything of you that I don’t believe you are capable of handling.  </a:t>
            </a:r>
            <a:endParaRPr lang="en-US" sz="2400" dirty="0"/>
          </a:p>
        </p:txBody>
      </p:sp>
      <p:pic>
        <p:nvPicPr>
          <p:cNvPr id="6146" name="Picture 2" descr="C:\Users\tlbaldwin\AppData\Local\Microsoft\Windows\Temporary Internet Files\Content.IE5\TOE2BHZ4\MC90038355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5186" y="1147008"/>
            <a:ext cx="1415403" cy="311686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tlbaldwin\AppData\Local\Microsoft\Windows\Temporary Internet Files\Content.IE5\FFJ17JLJ\MC9003043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213555">
            <a:off x="279954" y="967473"/>
            <a:ext cx="1070762" cy="181051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tlbaldwin\AppData\Local\Microsoft\Windows\Temporary Internet Files\Content.IE5\UPOAYI7O\MC90029346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510948">
            <a:off x="6891766" y="2813577"/>
            <a:ext cx="1075334"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81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6147"/>
                                        </p:tgtEl>
                                        <p:attrNameLst>
                                          <p:attrName>style.visibility</p:attrName>
                                        </p:attrNameLst>
                                      </p:cBhvr>
                                      <p:to>
                                        <p:strVal val="visible"/>
                                      </p:to>
                                    </p:set>
                                    <p:animEffect transition="in" filter="wipe(down)">
                                      <p:cBhvr>
                                        <p:cTn id="15" dur="580">
                                          <p:stCondLst>
                                            <p:cond delay="0"/>
                                          </p:stCondLst>
                                        </p:cTn>
                                        <p:tgtEl>
                                          <p:spTgt spid="6147"/>
                                        </p:tgtEl>
                                      </p:cBhvr>
                                    </p:animEffect>
                                    <p:anim calcmode="lin" valueType="num">
                                      <p:cBhvr>
                                        <p:cTn id="16" dur="1822" tmFilter="0,0; 0.14,0.36; 0.43,0.73; 0.71,0.91; 1.0,1.0">
                                          <p:stCondLst>
                                            <p:cond delay="0"/>
                                          </p:stCondLst>
                                        </p:cTn>
                                        <p:tgtEl>
                                          <p:spTgt spid="6147"/>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147"/>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147"/>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147"/>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147"/>
                                        </p:tgtEl>
                                        <p:attrNameLst>
                                          <p:attrName>ppt_y</p:attrName>
                                        </p:attrNameLst>
                                      </p:cBhvr>
                                      <p:tavLst>
                                        <p:tav tm="0" fmla="#ppt_y-sin(pi*$)/81">
                                          <p:val>
                                            <p:fltVal val="0"/>
                                          </p:val>
                                        </p:tav>
                                        <p:tav tm="100000">
                                          <p:val>
                                            <p:fltVal val="1"/>
                                          </p:val>
                                        </p:tav>
                                      </p:tavLst>
                                    </p:anim>
                                    <p:animScale>
                                      <p:cBhvr>
                                        <p:cTn id="21" dur="26">
                                          <p:stCondLst>
                                            <p:cond delay="650"/>
                                          </p:stCondLst>
                                        </p:cTn>
                                        <p:tgtEl>
                                          <p:spTgt spid="6147"/>
                                        </p:tgtEl>
                                      </p:cBhvr>
                                      <p:to x="100000" y="60000"/>
                                    </p:animScale>
                                    <p:animScale>
                                      <p:cBhvr>
                                        <p:cTn id="22" dur="166" decel="50000">
                                          <p:stCondLst>
                                            <p:cond delay="676"/>
                                          </p:stCondLst>
                                        </p:cTn>
                                        <p:tgtEl>
                                          <p:spTgt spid="6147"/>
                                        </p:tgtEl>
                                      </p:cBhvr>
                                      <p:to x="100000" y="100000"/>
                                    </p:animScale>
                                    <p:animScale>
                                      <p:cBhvr>
                                        <p:cTn id="23" dur="26">
                                          <p:stCondLst>
                                            <p:cond delay="1312"/>
                                          </p:stCondLst>
                                        </p:cTn>
                                        <p:tgtEl>
                                          <p:spTgt spid="6147"/>
                                        </p:tgtEl>
                                      </p:cBhvr>
                                      <p:to x="100000" y="80000"/>
                                    </p:animScale>
                                    <p:animScale>
                                      <p:cBhvr>
                                        <p:cTn id="24" dur="166" decel="50000">
                                          <p:stCondLst>
                                            <p:cond delay="1338"/>
                                          </p:stCondLst>
                                        </p:cTn>
                                        <p:tgtEl>
                                          <p:spTgt spid="6147"/>
                                        </p:tgtEl>
                                      </p:cBhvr>
                                      <p:to x="100000" y="100000"/>
                                    </p:animScale>
                                    <p:animScale>
                                      <p:cBhvr>
                                        <p:cTn id="25" dur="26">
                                          <p:stCondLst>
                                            <p:cond delay="1642"/>
                                          </p:stCondLst>
                                        </p:cTn>
                                        <p:tgtEl>
                                          <p:spTgt spid="6147"/>
                                        </p:tgtEl>
                                      </p:cBhvr>
                                      <p:to x="100000" y="90000"/>
                                    </p:animScale>
                                    <p:animScale>
                                      <p:cBhvr>
                                        <p:cTn id="26" dur="166" decel="50000">
                                          <p:stCondLst>
                                            <p:cond delay="1668"/>
                                          </p:stCondLst>
                                        </p:cTn>
                                        <p:tgtEl>
                                          <p:spTgt spid="6147"/>
                                        </p:tgtEl>
                                      </p:cBhvr>
                                      <p:to x="100000" y="100000"/>
                                    </p:animScale>
                                    <p:animScale>
                                      <p:cBhvr>
                                        <p:cTn id="27" dur="26">
                                          <p:stCondLst>
                                            <p:cond delay="1808"/>
                                          </p:stCondLst>
                                        </p:cTn>
                                        <p:tgtEl>
                                          <p:spTgt spid="6147"/>
                                        </p:tgtEl>
                                      </p:cBhvr>
                                      <p:to x="100000" y="95000"/>
                                    </p:animScale>
                                    <p:animScale>
                                      <p:cBhvr>
                                        <p:cTn id="28" dur="166" decel="50000">
                                          <p:stCondLst>
                                            <p:cond delay="1834"/>
                                          </p:stCondLst>
                                        </p:cTn>
                                        <p:tgtEl>
                                          <p:spTgt spid="6147"/>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6146"/>
                                        </p:tgtEl>
                                        <p:attrNameLst>
                                          <p:attrName>style.visibility</p:attrName>
                                        </p:attrNameLst>
                                      </p:cBhvr>
                                      <p:to>
                                        <p:strVal val="visible"/>
                                      </p:to>
                                    </p:set>
                                    <p:animEffect transition="in" filter="fade">
                                      <p:cBhvr>
                                        <p:cTn id="33" dur="2000"/>
                                        <p:tgtEl>
                                          <p:spTgt spid="6146"/>
                                        </p:tgtEl>
                                      </p:cBhvr>
                                    </p:animEffect>
                                    <p:anim calcmode="lin" valueType="num">
                                      <p:cBhvr>
                                        <p:cTn id="34" dur="2000" fill="hold"/>
                                        <p:tgtEl>
                                          <p:spTgt spid="6146"/>
                                        </p:tgtEl>
                                        <p:attrNameLst>
                                          <p:attrName>ppt_w</p:attrName>
                                        </p:attrNameLst>
                                      </p:cBhvr>
                                      <p:tavLst>
                                        <p:tav tm="0" fmla="#ppt_w*sin(2.5*pi*$)">
                                          <p:val>
                                            <p:fltVal val="0"/>
                                          </p:val>
                                        </p:tav>
                                        <p:tav tm="100000">
                                          <p:val>
                                            <p:fltVal val="1"/>
                                          </p:val>
                                        </p:tav>
                                      </p:tavLst>
                                    </p:anim>
                                    <p:anim calcmode="lin" valueType="num">
                                      <p:cBhvr>
                                        <p:cTn id="35" dur="2000" fill="hold"/>
                                        <p:tgtEl>
                                          <p:spTgt spid="6146"/>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6148"/>
                                        </p:tgtEl>
                                        <p:attrNameLst>
                                          <p:attrName>style.visibility</p:attrName>
                                        </p:attrNameLst>
                                      </p:cBhvr>
                                      <p:to>
                                        <p:strVal val="visible"/>
                                      </p:to>
                                    </p:set>
                                    <p:animEffect transition="in" filter="wheel(1)">
                                      <p:cBhvr>
                                        <p:cTn id="40" dur="2000"/>
                                        <p:tgtEl>
                                          <p:spTgt spid="6148"/>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 calcmode="lin" valueType="num">
                                      <p:cBhvr additive="base">
                                        <p:cTn id="4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mph" presetSubtype="2" fill="hold" nodeType="clickEffect">
                                  <p:stCondLst>
                                    <p:cond delay="0"/>
                                  </p:stCondLst>
                                  <p:childTnLst>
                                    <p:animClr clrSpc="rgb" dir="cw">
                                      <p:cBhvr>
                                        <p:cTn id="50" dur="2000" fill="hold"/>
                                        <p:tgtEl>
                                          <p:spTgt spid="3"/>
                                        </p:tgtEl>
                                        <p:attrNameLst>
                                          <p:attrName>fillcolor</p:attrName>
                                        </p:attrNameLst>
                                      </p:cBhvr>
                                      <p:to>
                                        <a:schemeClr val="accent2"/>
                                      </p:to>
                                    </p:animClr>
                                    <p:set>
                                      <p:cBhvr>
                                        <p:cTn id="51" dur="2000" fill="hold"/>
                                        <p:tgtEl>
                                          <p:spTgt spid="3"/>
                                        </p:tgtEl>
                                        <p:attrNameLst>
                                          <p:attrName>fill.type</p:attrName>
                                        </p:attrNameLst>
                                      </p:cBhvr>
                                      <p:to>
                                        <p:strVal val="solid"/>
                                      </p:to>
                                    </p:set>
                                    <p:set>
                                      <p:cBhvr>
                                        <p:cTn id="52"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structure/SCHEDULE</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La </a:t>
            </a:r>
            <a:r>
              <a:rPr lang="en-US" dirty="0" err="1" smtClean="0"/>
              <a:t>Primera</a:t>
            </a:r>
            <a:r>
              <a:rPr lang="en-US" dirty="0" smtClean="0"/>
              <a:t> </a:t>
            </a:r>
            <a:r>
              <a:rPr lang="en-US" dirty="0" err="1" smtClean="0"/>
              <a:t>Cosa</a:t>
            </a:r>
            <a:r>
              <a:rPr lang="en-US" dirty="0" smtClean="0"/>
              <a:t>- Opening assignment</a:t>
            </a:r>
          </a:p>
          <a:p>
            <a:pPr>
              <a:buFont typeface="+mj-lt"/>
              <a:buAutoNum type="arabicPeriod"/>
            </a:pPr>
            <a:r>
              <a:rPr lang="en-US" dirty="0" err="1" smtClean="0"/>
              <a:t>Repaso</a:t>
            </a:r>
            <a:r>
              <a:rPr lang="en-US" dirty="0" smtClean="0"/>
              <a:t>/</a:t>
            </a:r>
            <a:r>
              <a:rPr lang="en-US" dirty="0" err="1" smtClean="0"/>
              <a:t>Prueba</a:t>
            </a:r>
            <a:r>
              <a:rPr lang="en-US" dirty="0" smtClean="0"/>
              <a:t>- Review from the previous day’s lesson. Be prepared for a short quiz</a:t>
            </a:r>
          </a:p>
          <a:p>
            <a:pPr>
              <a:buFont typeface="+mj-lt"/>
              <a:buAutoNum type="arabicPeriod"/>
            </a:pPr>
            <a:r>
              <a:rPr lang="en-US" dirty="0" err="1" smtClean="0"/>
              <a:t>Lección</a:t>
            </a:r>
            <a:r>
              <a:rPr lang="en-US" dirty="0" smtClean="0"/>
              <a:t>/</a:t>
            </a:r>
            <a:r>
              <a:rPr lang="en-US" dirty="0" err="1" smtClean="0"/>
              <a:t>Pr</a:t>
            </a:r>
            <a:r>
              <a:rPr lang="en-US" dirty="0" err="1"/>
              <a:t>á</a:t>
            </a:r>
            <a:r>
              <a:rPr lang="en-US" dirty="0" err="1" smtClean="0"/>
              <a:t>ctica</a:t>
            </a:r>
            <a:r>
              <a:rPr lang="en-US" dirty="0" smtClean="0"/>
              <a:t>- New vocabulary, grammar or culture lesson. Guided/independent practice</a:t>
            </a:r>
          </a:p>
          <a:p>
            <a:pPr>
              <a:buFont typeface="+mj-lt"/>
              <a:buAutoNum type="arabicPeriod"/>
            </a:pPr>
            <a:r>
              <a:rPr lang="en-US" dirty="0" err="1" smtClean="0"/>
              <a:t>Actividad</a:t>
            </a:r>
            <a:r>
              <a:rPr lang="en-US" dirty="0" smtClean="0"/>
              <a:t>- Practical application. Put to use what you have learned!</a:t>
            </a:r>
          </a:p>
          <a:p>
            <a:pPr>
              <a:buFont typeface="+mj-lt"/>
              <a:buAutoNum type="arabicPeriod"/>
            </a:pPr>
            <a:r>
              <a:rPr lang="en-US" dirty="0" err="1" smtClean="0"/>
              <a:t>Tarea</a:t>
            </a:r>
            <a:r>
              <a:rPr lang="en-US" dirty="0" smtClean="0"/>
              <a:t>/</a:t>
            </a:r>
            <a:r>
              <a:rPr lang="en-US" dirty="0" err="1" smtClean="0"/>
              <a:t>Tiempo</a:t>
            </a:r>
            <a:r>
              <a:rPr lang="en-US" dirty="0" smtClean="0"/>
              <a:t> </a:t>
            </a:r>
            <a:r>
              <a:rPr lang="en-US" dirty="0" err="1" smtClean="0"/>
              <a:t>Libre</a:t>
            </a:r>
            <a:r>
              <a:rPr lang="en-US" dirty="0" smtClean="0"/>
              <a:t>- homework time!  Early Finishers- free time to work in the reading/writing center.</a:t>
            </a:r>
          </a:p>
        </p:txBody>
      </p:sp>
      <p:pic>
        <p:nvPicPr>
          <p:cNvPr id="1026" name="Picture 2" descr="http://www.clker.com/cliparts/Z/K/t/v/5/o/check-list-md.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104967">
            <a:off x="6127999" y="4109207"/>
            <a:ext cx="1980766" cy="242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944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Preguntas</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0942372">
            <a:off x="685800" y="1447800"/>
            <a:ext cx="3579812" cy="357981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54009">
            <a:off x="5486857" y="2286000"/>
            <a:ext cx="3657143" cy="3657143"/>
          </a:xfrm>
          <a:prstGeom prst="rect">
            <a:avLst/>
          </a:prstGeom>
        </p:spPr>
      </p:pic>
    </p:spTree>
    <p:extLst>
      <p:ext uri="{BB962C8B-B14F-4D97-AF65-F5344CB8AC3E}">
        <p14:creationId xmlns:p14="http://schemas.microsoft.com/office/powerpoint/2010/main" val="1333098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Know </a:t>
            </a:r>
            <a:r>
              <a:rPr lang="en-US" dirty="0" err="1" smtClean="0"/>
              <a:t>thE</a:t>
            </a:r>
            <a:r>
              <a:rPr lang="en-US" dirty="0" smtClean="0"/>
              <a:t> classroom</a:t>
            </a:r>
            <a:endParaRPr lang="en-US" dirty="0"/>
          </a:p>
        </p:txBody>
      </p:sp>
      <p:sp>
        <p:nvSpPr>
          <p:cNvPr id="3" name="Content Placeholder 2"/>
          <p:cNvSpPr>
            <a:spLocks noGrp="1"/>
          </p:cNvSpPr>
          <p:nvPr>
            <p:ph idx="1"/>
          </p:nvPr>
        </p:nvSpPr>
        <p:spPr>
          <a:xfrm>
            <a:off x="228600" y="990600"/>
            <a:ext cx="8686800" cy="3886200"/>
          </a:xfrm>
        </p:spPr>
        <p:txBody>
          <a:bodyPr>
            <a:normAutofit/>
          </a:bodyPr>
          <a:lstStyle/>
          <a:p>
            <a:pPr algn="ctr"/>
            <a:endParaRPr lang="en-US" sz="2800" dirty="0"/>
          </a:p>
          <a:p>
            <a:pPr algn="ctr"/>
            <a:endParaRPr lang="en-US" sz="2800" dirty="0" smtClean="0"/>
          </a:p>
          <a:p>
            <a:pPr algn="ctr"/>
            <a:r>
              <a:rPr lang="en-US" sz="2800" dirty="0" smtClean="0"/>
              <a:t>The first step to surviving Spanish 1 is knowing your way around the room and being aware of the many resources that are available to you!</a:t>
            </a:r>
            <a:endParaRPr lang="en-US" sz="2800" dirty="0"/>
          </a:p>
        </p:txBody>
      </p:sp>
    </p:spTree>
    <p:extLst>
      <p:ext uri="{BB962C8B-B14F-4D97-AF65-F5344CB8AC3E}">
        <p14:creationId xmlns:p14="http://schemas.microsoft.com/office/powerpoint/2010/main" val="114387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grpId="1" nodeType="clickEffect">
                                  <p:stCondLst>
                                    <p:cond delay="0"/>
                                  </p:stCondLst>
                                  <p:childTnLst>
                                    <p:animRot by="120000">
                                      <p:cBhvr>
                                        <p:cTn id="20" dur="100" fill="hold">
                                          <p:stCondLst>
                                            <p:cond delay="0"/>
                                          </p:stCondLst>
                                        </p:cTn>
                                        <p:tgtEl>
                                          <p:spTgt spid="3">
                                            <p:txEl>
                                              <p:pRg st="2" end="2"/>
                                            </p:txEl>
                                          </p:spTgt>
                                        </p:tgtEl>
                                        <p:attrNameLst>
                                          <p:attrName>r</p:attrName>
                                        </p:attrNameLst>
                                      </p:cBhvr>
                                    </p:animRot>
                                    <p:animRot by="-240000">
                                      <p:cBhvr>
                                        <p:cTn id="21" dur="200" fill="hold">
                                          <p:stCondLst>
                                            <p:cond delay="200"/>
                                          </p:stCondLst>
                                        </p:cTn>
                                        <p:tgtEl>
                                          <p:spTgt spid="3">
                                            <p:txEl>
                                              <p:pRg st="2" end="2"/>
                                            </p:txEl>
                                          </p:spTgt>
                                        </p:tgtEl>
                                        <p:attrNameLst>
                                          <p:attrName>r</p:attrName>
                                        </p:attrNameLst>
                                      </p:cBhvr>
                                    </p:animRot>
                                    <p:animRot by="240000">
                                      <p:cBhvr>
                                        <p:cTn id="22" dur="200" fill="hold">
                                          <p:stCondLst>
                                            <p:cond delay="400"/>
                                          </p:stCondLst>
                                        </p:cTn>
                                        <p:tgtEl>
                                          <p:spTgt spid="3">
                                            <p:txEl>
                                              <p:pRg st="2" end="2"/>
                                            </p:txEl>
                                          </p:spTgt>
                                        </p:tgtEl>
                                        <p:attrNameLst>
                                          <p:attrName>r</p:attrName>
                                        </p:attrNameLst>
                                      </p:cBhvr>
                                    </p:animRot>
                                    <p:animRot by="-240000">
                                      <p:cBhvr>
                                        <p:cTn id="23" dur="200" fill="hold">
                                          <p:stCondLst>
                                            <p:cond delay="600"/>
                                          </p:stCondLst>
                                        </p:cTn>
                                        <p:tgtEl>
                                          <p:spTgt spid="3">
                                            <p:txEl>
                                              <p:pRg st="2" end="2"/>
                                            </p:txEl>
                                          </p:spTgt>
                                        </p:tgtEl>
                                        <p:attrNameLst>
                                          <p:attrName>r</p:attrName>
                                        </p:attrNameLst>
                                      </p:cBhvr>
                                    </p:animRot>
                                    <p:animRot by="120000">
                                      <p:cBhvr>
                                        <p:cTn id="24"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sra.</a:t>
            </a:r>
            <a:r>
              <a:rPr lang="en-US" dirty="0" smtClean="0"/>
              <a:t> Baldwin’s desk</a:t>
            </a:r>
            <a:endParaRPr lang="en-US" dirty="0"/>
          </a:p>
        </p:txBody>
      </p:sp>
      <p:sp>
        <p:nvSpPr>
          <p:cNvPr id="3" name="Content Placeholder 2"/>
          <p:cNvSpPr>
            <a:spLocks noGrp="1"/>
          </p:cNvSpPr>
          <p:nvPr>
            <p:ph idx="1"/>
          </p:nvPr>
        </p:nvSpPr>
        <p:spPr>
          <a:xfrm>
            <a:off x="533400" y="2209800"/>
            <a:ext cx="7357533" cy="2436849"/>
          </a:xfrm>
        </p:spPr>
        <p:txBody>
          <a:bodyPr>
            <a:noAutofit/>
          </a:bodyPr>
          <a:lstStyle/>
          <a:p>
            <a:r>
              <a:rPr lang="en-US" sz="2600" dirty="0" smtClean="0"/>
              <a:t>Things on my desk do NOT belong to you. If you would like to use something that is on my desk, please ask me first.  </a:t>
            </a:r>
            <a:endParaRPr lang="en-US" sz="2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9144" y="3732363"/>
            <a:ext cx="1828571" cy="1828571"/>
          </a:xfrm>
          <a:prstGeom prst="rect">
            <a:avLst/>
          </a:prstGeom>
        </p:spPr>
      </p:pic>
    </p:spTree>
    <p:extLst>
      <p:ext uri="{BB962C8B-B14F-4D97-AF65-F5344CB8AC3E}">
        <p14:creationId xmlns:p14="http://schemas.microsoft.com/office/powerpoint/2010/main" val="367134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3"/>
                                        </p:tgtEl>
                                        <p:attrNameLst>
                                          <p:attrName>fillcolor</p:attrName>
                                        </p:attrNameLst>
                                      </p:cBhvr>
                                      <p:to>
                                        <a:schemeClr val="accent2"/>
                                      </p:to>
                                    </p:animClr>
                                    <p:set>
                                      <p:cBhvr>
                                        <p:cTn id="19" dur="2000" fill="hold"/>
                                        <p:tgtEl>
                                          <p:spTgt spid="3"/>
                                        </p:tgtEl>
                                        <p:attrNameLst>
                                          <p:attrName>fill.type</p:attrName>
                                        </p:attrNameLst>
                                      </p:cBhvr>
                                      <p:to>
                                        <p:strVal val="solid"/>
                                      </p:to>
                                    </p:set>
                                    <p:set>
                                      <p:cBhvr>
                                        <p:cTn id="20" dur="2000" fill="hold"/>
                                        <p:tgtEl>
                                          <p:spTgt spid="3"/>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2 4"/>
          <p:cNvSpPr/>
          <p:nvPr/>
        </p:nvSpPr>
        <p:spPr>
          <a:xfrm rot="2429785">
            <a:off x="4245786" y="637330"/>
            <a:ext cx="6090968" cy="4293013"/>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Extra credit alert!!!!!  Fill out reading sheets to add 3 points to your lowest grade! (1 per week)</a:t>
            </a:r>
            <a:endParaRPr lang="en-US" dirty="0"/>
          </a:p>
        </p:txBody>
      </p:sp>
      <p:sp>
        <p:nvSpPr>
          <p:cNvPr id="2" name="Title 1"/>
          <p:cNvSpPr>
            <a:spLocks noGrp="1"/>
          </p:cNvSpPr>
          <p:nvPr>
            <p:ph type="title"/>
          </p:nvPr>
        </p:nvSpPr>
        <p:spPr/>
        <p:txBody>
          <a:bodyPr/>
          <a:lstStyle/>
          <a:p>
            <a:r>
              <a:rPr lang="en-US" dirty="0" smtClean="0"/>
              <a:t>the reading corner</a:t>
            </a:r>
            <a:endParaRPr lang="en-US" dirty="0"/>
          </a:p>
        </p:txBody>
      </p:sp>
      <p:sp>
        <p:nvSpPr>
          <p:cNvPr id="3" name="Content Placeholder 2"/>
          <p:cNvSpPr>
            <a:spLocks noGrp="1"/>
          </p:cNvSpPr>
          <p:nvPr>
            <p:ph idx="1"/>
          </p:nvPr>
        </p:nvSpPr>
        <p:spPr>
          <a:xfrm>
            <a:off x="84215" y="2194561"/>
            <a:ext cx="4411585" cy="2453639"/>
          </a:xfrm>
        </p:spPr>
        <p:txBody>
          <a:bodyPr>
            <a:noAutofit/>
          </a:bodyPr>
          <a:lstStyle/>
          <a:p>
            <a:r>
              <a:rPr lang="en-US" sz="2400" dirty="0" smtClean="0"/>
              <a:t>This corner is for reading Spanish books from our shelf; it is not for sleeping, lounging or hiding. You must be reading to be in this area.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4308134"/>
            <a:ext cx="3581400" cy="2397466"/>
          </a:xfrm>
          <a:prstGeom prst="rect">
            <a:avLst/>
          </a:prstGeom>
        </p:spPr>
      </p:pic>
    </p:spTree>
    <p:extLst>
      <p:ext uri="{BB962C8B-B14F-4D97-AF65-F5344CB8AC3E}">
        <p14:creationId xmlns:p14="http://schemas.microsoft.com/office/powerpoint/2010/main" val="279003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chemeClr val="accent2"/>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writing station</a:t>
            </a:r>
            <a:endParaRPr lang="en-US" dirty="0"/>
          </a:p>
        </p:txBody>
      </p:sp>
      <p:sp>
        <p:nvSpPr>
          <p:cNvPr id="3" name="Content Placeholder 2"/>
          <p:cNvSpPr>
            <a:spLocks noGrp="1"/>
          </p:cNvSpPr>
          <p:nvPr>
            <p:ph idx="1"/>
          </p:nvPr>
        </p:nvSpPr>
        <p:spPr>
          <a:xfrm>
            <a:off x="822960" y="1295400"/>
            <a:ext cx="6443133" cy="2362200"/>
          </a:xfrm>
        </p:spPr>
        <p:txBody>
          <a:bodyPr>
            <a:noAutofit/>
          </a:bodyPr>
          <a:lstStyle/>
          <a:p>
            <a:r>
              <a:rPr lang="en-US" sz="2400" dirty="0" smtClean="0">
                <a:sym typeface="Wingdings" pitchFamily="2" charset="2"/>
              </a:rPr>
              <a:t>This area contains  the overhead projector, sentence strips, and a bean bag for those working on a writing journal.  Sometimes you will work on group assignments here.</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267200"/>
            <a:ext cx="1833327" cy="1874067"/>
          </a:xfrm>
          <a:prstGeom prst="rect">
            <a:avLst/>
          </a:prstGeom>
        </p:spPr>
      </p:pic>
      <p:sp>
        <p:nvSpPr>
          <p:cNvPr id="6" name="Explosion 2 5"/>
          <p:cNvSpPr/>
          <p:nvPr/>
        </p:nvSpPr>
        <p:spPr>
          <a:xfrm rot="296896">
            <a:off x="3499688" y="3045736"/>
            <a:ext cx="5135979" cy="3627789"/>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Extra credit alert!!!!!  Fill out a writing journal to add 3 extra points to your lowest grade! (1 journal per week)</a:t>
            </a:r>
            <a:endParaRPr lang="en-US" dirty="0"/>
          </a:p>
        </p:txBody>
      </p:sp>
    </p:spTree>
    <p:extLst>
      <p:ext uri="{BB962C8B-B14F-4D97-AF65-F5344CB8AC3E}">
        <p14:creationId xmlns:p14="http://schemas.microsoft.com/office/powerpoint/2010/main" val="195325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chemeClr val="accent2"/>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back bookshelves</a:t>
            </a:r>
            <a:endParaRPr lang="en-US" dirty="0"/>
          </a:p>
        </p:txBody>
      </p:sp>
      <p:sp>
        <p:nvSpPr>
          <p:cNvPr id="3" name="Content Placeholder 2"/>
          <p:cNvSpPr>
            <a:spLocks noGrp="1"/>
          </p:cNvSpPr>
          <p:nvPr>
            <p:ph idx="1"/>
          </p:nvPr>
        </p:nvSpPr>
        <p:spPr>
          <a:xfrm>
            <a:off x="228600" y="1600200"/>
            <a:ext cx="8287173" cy="3427449"/>
          </a:xfrm>
        </p:spPr>
        <p:txBody>
          <a:bodyPr>
            <a:noAutofit/>
          </a:bodyPr>
          <a:lstStyle/>
          <a:p>
            <a:r>
              <a:rPr lang="en-US" sz="2400" dirty="0" smtClean="0"/>
              <a:t>The top of the shelves is your creativity station.  Crayons, markers, colored pencils, scissors, glue, etc. Anything you may need to create something is here.  </a:t>
            </a:r>
          </a:p>
          <a:p>
            <a:endParaRPr lang="en-US" sz="1000" dirty="0"/>
          </a:p>
          <a:p>
            <a:r>
              <a:rPr lang="en-US" sz="2400" dirty="0" smtClean="0"/>
              <a:t> **Note- extra paper is on the top left shelf.  You are welcome to use whatever is there for SPANISH work (not to color on when you get bored in my class).  However, this is not your personal paper supply. </a:t>
            </a:r>
            <a:endParaRPr lang="en-US" sz="2400" dirty="0"/>
          </a:p>
        </p:txBody>
      </p:sp>
    </p:spTree>
    <p:extLst>
      <p:ext uri="{BB962C8B-B14F-4D97-AF65-F5344CB8AC3E}">
        <p14:creationId xmlns:p14="http://schemas.microsoft.com/office/powerpoint/2010/main" val="167658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2000" fill="hold"/>
                                        <p:tgtEl>
                                          <p:spTgt spid="3"/>
                                        </p:tgtEl>
                                        <p:attrNameLst>
                                          <p:attrName>fillcolor</p:attrName>
                                        </p:attrNameLst>
                                      </p:cBhvr>
                                      <p:to>
                                        <a:schemeClr val="accent2"/>
                                      </p:to>
                                    </p:animClr>
                                    <p:set>
                                      <p:cBhvr>
                                        <p:cTn id="27" dur="2000" fill="hold"/>
                                        <p:tgtEl>
                                          <p:spTgt spid="3"/>
                                        </p:tgtEl>
                                        <p:attrNameLst>
                                          <p:attrName>fill.type</p:attrName>
                                        </p:attrNameLst>
                                      </p:cBhvr>
                                      <p:to>
                                        <p:strVal val="solid"/>
                                      </p:to>
                                    </p:set>
                                    <p:set>
                                      <p:cBhvr>
                                        <p:cTn id="2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Tarea</a:t>
            </a:r>
            <a:r>
              <a:rPr lang="en-US" dirty="0" smtClean="0"/>
              <a:t> and </a:t>
            </a:r>
            <a:r>
              <a:rPr lang="en-US" dirty="0" err="1" smtClean="0"/>
              <a:t>objetivos</a:t>
            </a:r>
            <a:r>
              <a:rPr lang="en-US" dirty="0" smtClean="0"/>
              <a:t> </a:t>
            </a:r>
            <a:endParaRPr lang="en-US" dirty="0"/>
          </a:p>
        </p:txBody>
      </p:sp>
      <p:sp>
        <p:nvSpPr>
          <p:cNvPr id="3" name="Content Placeholder 2"/>
          <p:cNvSpPr>
            <a:spLocks noGrp="1"/>
          </p:cNvSpPr>
          <p:nvPr>
            <p:ph idx="1"/>
          </p:nvPr>
        </p:nvSpPr>
        <p:spPr>
          <a:xfrm>
            <a:off x="457200" y="1524000"/>
            <a:ext cx="7239000" cy="2819400"/>
          </a:xfrm>
        </p:spPr>
        <p:txBody>
          <a:bodyPr>
            <a:noAutofit/>
          </a:bodyPr>
          <a:lstStyle/>
          <a:p>
            <a:r>
              <a:rPr lang="en-US" sz="2400" dirty="0" err="1" smtClean="0"/>
              <a:t>Tarea</a:t>
            </a:r>
            <a:r>
              <a:rPr lang="en-US" sz="2400" dirty="0" smtClean="0"/>
              <a:t> means homework- your daily assignments will be listed here.  </a:t>
            </a:r>
          </a:p>
          <a:p>
            <a:endParaRPr lang="en-US" sz="2400" dirty="0"/>
          </a:p>
          <a:p>
            <a:r>
              <a:rPr lang="en-US" sz="2400" dirty="0" err="1" smtClean="0"/>
              <a:t>Objetivos</a:t>
            </a:r>
            <a:r>
              <a:rPr lang="en-US" sz="2400" dirty="0" smtClean="0"/>
              <a:t> is objectives- this is where you look if you’d like to know what we will be focusing on today.</a:t>
            </a:r>
          </a:p>
        </p:txBody>
      </p:sp>
    </p:spTree>
    <p:extLst>
      <p:ext uri="{BB962C8B-B14F-4D97-AF65-F5344CB8AC3E}">
        <p14:creationId xmlns:p14="http://schemas.microsoft.com/office/powerpoint/2010/main" val="167658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2000" fill="hold"/>
                                        <p:tgtEl>
                                          <p:spTgt spid="3"/>
                                        </p:tgtEl>
                                        <p:attrNameLst>
                                          <p:attrName>fillcolor</p:attrName>
                                        </p:attrNameLst>
                                      </p:cBhvr>
                                      <p:to>
                                        <a:schemeClr val="accent2"/>
                                      </p:to>
                                    </p:animClr>
                                    <p:set>
                                      <p:cBhvr>
                                        <p:cTn id="27" dur="2000" fill="hold"/>
                                        <p:tgtEl>
                                          <p:spTgt spid="3"/>
                                        </p:tgtEl>
                                        <p:attrNameLst>
                                          <p:attrName>fill.type</p:attrName>
                                        </p:attrNameLst>
                                      </p:cBhvr>
                                      <p:to>
                                        <p:strVal val="solid"/>
                                      </p:to>
                                    </p:set>
                                    <p:set>
                                      <p:cBhvr>
                                        <p:cTn id="2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 pared de </a:t>
            </a:r>
            <a:r>
              <a:rPr lang="en-US" dirty="0" err="1" smtClean="0"/>
              <a:t>palabras</a:t>
            </a:r>
            <a:endParaRPr lang="en-US" dirty="0"/>
          </a:p>
        </p:txBody>
      </p:sp>
      <p:sp>
        <p:nvSpPr>
          <p:cNvPr id="3" name="Content Placeholder 2"/>
          <p:cNvSpPr>
            <a:spLocks noGrp="1"/>
          </p:cNvSpPr>
          <p:nvPr>
            <p:ph idx="1"/>
          </p:nvPr>
        </p:nvSpPr>
        <p:spPr>
          <a:xfrm>
            <a:off x="990600" y="2133600"/>
            <a:ext cx="7662333" cy="2133600"/>
          </a:xfrm>
        </p:spPr>
        <p:txBody>
          <a:bodyPr>
            <a:noAutofit/>
          </a:bodyPr>
          <a:lstStyle/>
          <a:p>
            <a:r>
              <a:rPr lang="en-US" sz="2400" dirty="0" smtClean="0"/>
              <a:t>This is our class word wall. Your words will be under “</a:t>
            </a:r>
            <a:r>
              <a:rPr lang="en-US" sz="2400" dirty="0" err="1" smtClean="0"/>
              <a:t>Espanol</a:t>
            </a:r>
            <a:r>
              <a:rPr lang="en-US" sz="2400" dirty="0" smtClean="0"/>
              <a:t> 1”.  These words may be words from our unit, words we come across in readings or during class discussion, etc. They will be useful for you to know.</a:t>
            </a:r>
            <a:endParaRPr lang="en-US" sz="2400" dirty="0"/>
          </a:p>
        </p:txBody>
      </p:sp>
    </p:spTree>
    <p:extLst>
      <p:ext uri="{BB962C8B-B14F-4D97-AF65-F5344CB8AC3E}">
        <p14:creationId xmlns:p14="http://schemas.microsoft.com/office/powerpoint/2010/main" val="167658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chemeClr val="accent2"/>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304</TotalTime>
  <Words>1046</Words>
  <Application>Microsoft Office PowerPoint</Application>
  <PresentationFormat>On-screen Show (4:3)</PresentationFormat>
  <Paragraphs>83</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Franklin Gothic Book</vt:lpstr>
      <vt:lpstr>Franklin Gothic Medium</vt:lpstr>
      <vt:lpstr>Tunga</vt:lpstr>
      <vt:lpstr>Wingdings</vt:lpstr>
      <vt:lpstr>Angles</vt:lpstr>
      <vt:lpstr>Survivng spanish 1</vt:lpstr>
      <vt:lpstr>PowerPoint Presentation</vt:lpstr>
      <vt:lpstr>1. Know thE classroom</vt:lpstr>
      <vt:lpstr>sra. Baldwin’s desk</vt:lpstr>
      <vt:lpstr>the reading corner</vt:lpstr>
      <vt:lpstr>The writing station</vt:lpstr>
      <vt:lpstr>The back bookshelves</vt:lpstr>
      <vt:lpstr>Tarea and objetivos </vt:lpstr>
      <vt:lpstr>La pared de palabras</vt:lpstr>
      <vt:lpstr>Information area</vt:lpstr>
      <vt:lpstr>2. Be organized</vt:lpstr>
      <vt:lpstr>Spanish binder setup</vt:lpstr>
      <vt:lpstr>Binder setup- la primera cosa</vt:lpstr>
      <vt:lpstr>Binder setup- apuntes</vt:lpstr>
      <vt:lpstr>Binder setup- vocabulario</vt:lpstr>
      <vt:lpstr>Binder setup- prÁctica</vt:lpstr>
      <vt:lpstr>Binder setup- cultura</vt:lpstr>
      <vt:lpstr>Final notes on binders</vt:lpstr>
      <vt:lpstr>Final notes for students</vt:lpstr>
      <vt:lpstr>3. Be prepared </vt:lpstr>
      <vt:lpstr>Daily life in class</vt:lpstr>
      <vt:lpstr>Class structure/SCHEDULE</vt:lpstr>
      <vt:lpstr>Preguntas?</vt:lpstr>
    </vt:vector>
  </TitlesOfParts>
  <Company>Spartanburg School District 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Survivng spanish 1</dc:title>
  <dc:creator>Baldwin, Tiffani L.</dc:creator>
  <cp:lastModifiedBy>Tiffani Baldwin</cp:lastModifiedBy>
  <cp:revision>18</cp:revision>
  <dcterms:created xsi:type="dcterms:W3CDTF">2013-08-13T16:10:36Z</dcterms:created>
  <dcterms:modified xsi:type="dcterms:W3CDTF">2013-08-19T02:09:58Z</dcterms:modified>
</cp:coreProperties>
</file>