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4" r:id="rId8"/>
    <p:sldId id="265" r:id="rId9"/>
    <p:sldId id="267" r:id="rId10"/>
    <p:sldId id="270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-102" y="-4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385828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1/13/2014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1/13/2014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1/13/2014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1/13/2014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1/13/2014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1/13/2014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1/13/2014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13"/>
          <a:stretch/>
        </p:blipFill>
        <p:spPr>
          <a:xfrm>
            <a:off x="8000197" y="0"/>
            <a:ext cx="1603387" cy="1143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99"/>
          <a:stretch/>
        </p:blipFill>
        <p:spPr>
          <a:xfrm>
            <a:off x="8609012" y="6092866"/>
            <a:ext cx="993734" cy="765134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1/13/2014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VERB IR- REVIEW</a:t>
            </a:r>
            <a:br>
              <a:rPr lang="en-US" dirty="0" smtClean="0"/>
            </a:br>
            <a:endParaRPr lang="en-US" sz="3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Sra. Baldwin</a:t>
            </a:r>
          </a:p>
          <a:p>
            <a:r>
              <a:rPr lang="en-US" dirty="0" smtClean="0"/>
              <a:t>Spanish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157165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0000" b="1" dirty="0" smtClean="0">
                <a:solidFill>
                  <a:schemeClr val="accent6">
                    <a:lumMod val="50000"/>
                  </a:schemeClr>
                </a:solidFill>
              </a:rPr>
              <a:t>¿</a:t>
            </a:r>
            <a:r>
              <a:rPr lang="en-US" sz="10000" b="1" dirty="0" err="1" smtClean="0">
                <a:solidFill>
                  <a:schemeClr val="accent6">
                    <a:lumMod val="50000"/>
                  </a:schemeClr>
                </a:solidFill>
              </a:rPr>
              <a:t>Preguntas</a:t>
            </a:r>
            <a:r>
              <a:rPr lang="en-US" sz="10000" b="1" dirty="0" smtClean="0">
                <a:solidFill>
                  <a:schemeClr val="accent6">
                    <a:lumMod val="50000"/>
                  </a:schemeClr>
                </a:solidFill>
              </a:rPr>
              <a:t>?</a:t>
            </a:r>
            <a:endParaRPr lang="en-US" sz="100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8776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verb </a:t>
            </a:r>
            <a:r>
              <a:rPr lang="en-US" dirty="0" err="1" smtClean="0"/>
              <a:t>Ir</a:t>
            </a:r>
            <a:r>
              <a:rPr lang="en-US" dirty="0" smtClean="0"/>
              <a:t>	- Reminders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/>
              <a:t>Ir</a:t>
            </a:r>
            <a:r>
              <a:rPr lang="en-US" sz="3200" dirty="0" smtClean="0"/>
              <a:t> is a Spanish verb that means “to go” </a:t>
            </a:r>
          </a:p>
          <a:p>
            <a:r>
              <a:rPr lang="en-US" sz="3200" dirty="0" err="1"/>
              <a:t>I</a:t>
            </a:r>
            <a:r>
              <a:rPr lang="en-US" sz="3200" dirty="0" err="1" smtClean="0"/>
              <a:t>r</a:t>
            </a:r>
            <a:r>
              <a:rPr lang="en-US" sz="3200" dirty="0" smtClean="0"/>
              <a:t> is irregular </a:t>
            </a:r>
            <a:r>
              <a:rPr lang="en-US" sz="2500" dirty="0" smtClean="0"/>
              <a:t>(it does not belong with any conjugation patterns)</a:t>
            </a:r>
          </a:p>
          <a:p>
            <a:r>
              <a:rPr lang="en-US" sz="3200" dirty="0" smtClean="0"/>
              <a:t>We use </a:t>
            </a:r>
            <a:r>
              <a:rPr lang="en-US" sz="3200" dirty="0" err="1" smtClean="0"/>
              <a:t>Ir</a:t>
            </a:r>
            <a:r>
              <a:rPr lang="en-US" sz="3200" dirty="0" smtClean="0"/>
              <a:t> to talk about…</a:t>
            </a:r>
          </a:p>
          <a:p>
            <a:pPr lvl="1"/>
            <a:r>
              <a:rPr lang="en-US" sz="2500" dirty="0" smtClean="0"/>
              <a:t>Where we go</a:t>
            </a:r>
          </a:p>
          <a:p>
            <a:pPr lvl="1"/>
            <a:r>
              <a:rPr lang="en-US" sz="2500" dirty="0" smtClean="0"/>
              <a:t>What we are going to do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003307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forms of </a:t>
            </a:r>
            <a:r>
              <a:rPr lang="en-US" dirty="0" err="1" smtClean="0"/>
              <a:t>Ir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155698" y="2603500"/>
          <a:ext cx="8992854" cy="3410934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4496427"/>
                <a:gridCol w="4496427"/>
              </a:tblGrid>
              <a:tr h="1136978"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Yo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Nosotros</a:t>
                      </a:r>
                      <a:r>
                        <a:rPr lang="en-US" b="1" dirty="0" smtClean="0"/>
                        <a:t> (as)</a:t>
                      </a:r>
                      <a:endParaRPr lang="en-US" b="1" dirty="0"/>
                    </a:p>
                  </a:txBody>
                  <a:tcPr/>
                </a:tc>
              </a:tr>
              <a:tr h="1136978"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Tú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Vosotros</a:t>
                      </a:r>
                      <a:r>
                        <a:rPr lang="en-US" b="1" dirty="0" smtClean="0"/>
                        <a:t> (as)</a:t>
                      </a:r>
                      <a:endParaRPr lang="en-US" b="1" dirty="0"/>
                    </a:p>
                  </a:txBody>
                  <a:tcPr/>
                </a:tc>
              </a:tr>
              <a:tr h="1136978"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latin typeface="Trebuchet MS" panose="020B0603020202020204" pitchFamily="34" charset="0"/>
                        </a:rPr>
                        <a:t>Él</a:t>
                      </a:r>
                      <a:r>
                        <a:rPr lang="en-US" b="1" dirty="0" smtClean="0">
                          <a:latin typeface="Trebuchet MS" panose="020B0603020202020204" pitchFamily="34" charset="0"/>
                        </a:rPr>
                        <a:t>, Ella,</a:t>
                      </a:r>
                      <a:r>
                        <a:rPr lang="en-US" b="1" baseline="0" dirty="0" smtClean="0"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b="1" baseline="0" dirty="0" err="1" smtClean="0">
                          <a:latin typeface="Trebuchet MS" panose="020B0603020202020204" pitchFamily="34" charset="0"/>
                        </a:rPr>
                        <a:t>Usted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Ellos</a:t>
                      </a:r>
                      <a:r>
                        <a:rPr lang="en-US" b="1" dirty="0" smtClean="0"/>
                        <a:t>, </a:t>
                      </a:r>
                      <a:r>
                        <a:rPr lang="en-US" b="1" dirty="0" err="1" smtClean="0"/>
                        <a:t>Ellas</a:t>
                      </a:r>
                      <a:r>
                        <a:rPr lang="en-US" b="1" dirty="0" smtClean="0"/>
                        <a:t>, </a:t>
                      </a:r>
                      <a:r>
                        <a:rPr lang="en-US" b="1" dirty="0" err="1" smtClean="0"/>
                        <a:t>Ustedes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Oval 5"/>
          <p:cNvSpPr/>
          <p:nvPr/>
        </p:nvSpPr>
        <p:spPr>
          <a:xfrm>
            <a:off x="2228046" y="2665928"/>
            <a:ext cx="2910623" cy="9659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000" b="1" dirty="0" err="1" smtClean="0"/>
              <a:t>voy</a:t>
            </a:r>
            <a:endParaRPr lang="en-US" sz="5000" b="1" dirty="0"/>
          </a:p>
        </p:txBody>
      </p:sp>
      <p:sp>
        <p:nvSpPr>
          <p:cNvPr id="7" name="Oval 6"/>
          <p:cNvSpPr/>
          <p:nvPr/>
        </p:nvSpPr>
        <p:spPr>
          <a:xfrm>
            <a:off x="2228046" y="3848638"/>
            <a:ext cx="2910623" cy="9659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000" b="1" dirty="0" smtClean="0"/>
              <a:t>vas</a:t>
            </a:r>
            <a:endParaRPr lang="en-US" sz="5000" b="1" dirty="0"/>
          </a:p>
        </p:txBody>
      </p:sp>
      <p:sp>
        <p:nvSpPr>
          <p:cNvPr id="8" name="Oval 7"/>
          <p:cNvSpPr/>
          <p:nvPr/>
        </p:nvSpPr>
        <p:spPr>
          <a:xfrm>
            <a:off x="2910627" y="5031345"/>
            <a:ext cx="2459863" cy="9659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000" b="1" dirty="0" err="1" smtClean="0"/>
              <a:t>va</a:t>
            </a:r>
            <a:endParaRPr lang="en-US" sz="5000" b="1" dirty="0"/>
          </a:p>
        </p:txBody>
      </p:sp>
      <p:sp>
        <p:nvSpPr>
          <p:cNvPr id="9" name="Oval 8"/>
          <p:cNvSpPr/>
          <p:nvPr/>
        </p:nvSpPr>
        <p:spPr>
          <a:xfrm>
            <a:off x="6748530" y="2665928"/>
            <a:ext cx="3296990" cy="9659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/>
              <a:t>vamos</a:t>
            </a:r>
            <a:endParaRPr lang="en-US" sz="4000" b="1" dirty="0"/>
          </a:p>
        </p:txBody>
      </p:sp>
      <p:sp>
        <p:nvSpPr>
          <p:cNvPr id="10" name="Oval 9"/>
          <p:cNvSpPr/>
          <p:nvPr/>
        </p:nvSpPr>
        <p:spPr>
          <a:xfrm>
            <a:off x="7351691" y="3848637"/>
            <a:ext cx="2693829" cy="9659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500" b="1" dirty="0" err="1" smtClean="0"/>
              <a:t>vaís</a:t>
            </a:r>
            <a:endParaRPr lang="en-US" sz="4500" b="1" dirty="0"/>
          </a:p>
        </p:txBody>
      </p:sp>
      <p:sp>
        <p:nvSpPr>
          <p:cNvPr id="11" name="Oval 10"/>
          <p:cNvSpPr/>
          <p:nvPr/>
        </p:nvSpPr>
        <p:spPr>
          <a:xfrm>
            <a:off x="7351691" y="5031346"/>
            <a:ext cx="2564676" cy="9659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200" b="1" dirty="0" smtClean="0"/>
              <a:t>van</a:t>
            </a:r>
            <a:endParaRPr lang="en-US" sz="4200" b="1" dirty="0"/>
          </a:p>
        </p:txBody>
      </p:sp>
      <p:sp>
        <p:nvSpPr>
          <p:cNvPr id="12" name="Multiply 11"/>
          <p:cNvSpPr/>
          <p:nvPr/>
        </p:nvSpPr>
        <p:spPr>
          <a:xfrm>
            <a:off x="4661068" y="3424705"/>
            <a:ext cx="6440874" cy="1498243"/>
          </a:xfrm>
          <a:prstGeom prst="mathMultiply">
            <a:avLst/>
          </a:prstGeom>
          <a:solidFill>
            <a:srgbClr val="B31166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9105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Yo</a:t>
            </a:r>
            <a:r>
              <a:rPr lang="en-US" dirty="0" smtClean="0"/>
              <a:t>												I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500" dirty="0" smtClean="0"/>
              <a:t>To talk about where I go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Oval 3"/>
          <p:cNvSpPr/>
          <p:nvPr/>
        </p:nvSpPr>
        <p:spPr>
          <a:xfrm>
            <a:off x="2009106" y="538080"/>
            <a:ext cx="2859108" cy="9659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000" b="1" dirty="0" err="1" smtClean="0"/>
              <a:t>voy</a:t>
            </a:r>
            <a:endParaRPr lang="en-US" sz="5000" b="1" dirty="0"/>
          </a:p>
        </p:txBody>
      </p:sp>
      <p:sp>
        <p:nvSpPr>
          <p:cNvPr id="5" name="Rectangle 4"/>
          <p:cNvSpPr/>
          <p:nvPr/>
        </p:nvSpPr>
        <p:spPr>
          <a:xfrm>
            <a:off x="1738648" y="3090930"/>
            <a:ext cx="7868991" cy="6825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YO VOY A LA BIBLIOTECA.</a:t>
            </a:r>
            <a:endParaRPr lang="en-US" sz="3200" b="1" dirty="0"/>
          </a:p>
        </p:txBody>
      </p:sp>
      <p:sp>
        <p:nvSpPr>
          <p:cNvPr id="10" name="Oval 9"/>
          <p:cNvSpPr/>
          <p:nvPr/>
        </p:nvSpPr>
        <p:spPr>
          <a:xfrm>
            <a:off x="7302320" y="567614"/>
            <a:ext cx="2515490" cy="9659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000" b="1" dirty="0" smtClean="0"/>
              <a:t>go</a:t>
            </a:r>
            <a:endParaRPr lang="en-US" sz="5000" b="1" dirty="0"/>
          </a:p>
        </p:txBody>
      </p:sp>
    </p:spTree>
    <p:extLst>
      <p:ext uri="{BB962C8B-B14F-4D97-AF65-F5344CB8AC3E}">
        <p14:creationId xmlns:p14="http://schemas.microsoft.com/office/powerpoint/2010/main" val="366165487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Tú</a:t>
            </a:r>
            <a:r>
              <a:rPr lang="en-US" dirty="0" smtClean="0"/>
              <a:t>										You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131" y="2255770"/>
            <a:ext cx="8825659" cy="3416300"/>
          </a:xfrm>
        </p:spPr>
        <p:txBody>
          <a:bodyPr/>
          <a:lstStyle/>
          <a:p>
            <a:r>
              <a:rPr lang="en-US" sz="2500" dirty="0" smtClean="0"/>
              <a:t>To ask/tell someone else where they are going.</a:t>
            </a:r>
          </a:p>
          <a:p>
            <a:endParaRPr lang="en-US" sz="2500" dirty="0"/>
          </a:p>
          <a:p>
            <a:endParaRPr lang="en-US" sz="2500" dirty="0" smtClean="0"/>
          </a:p>
          <a:p>
            <a:endParaRPr lang="en-US" sz="2500" dirty="0"/>
          </a:p>
          <a:p>
            <a:endParaRPr lang="en-US" sz="2500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Oval 3"/>
          <p:cNvSpPr/>
          <p:nvPr/>
        </p:nvSpPr>
        <p:spPr>
          <a:xfrm>
            <a:off x="1738646" y="433659"/>
            <a:ext cx="2833351" cy="9659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000" b="1" dirty="0" smtClean="0"/>
              <a:t>vas</a:t>
            </a:r>
            <a:endParaRPr lang="en-US" sz="5000" b="1" dirty="0"/>
          </a:p>
        </p:txBody>
      </p:sp>
      <p:sp>
        <p:nvSpPr>
          <p:cNvPr id="5" name="Rectangle 4"/>
          <p:cNvSpPr/>
          <p:nvPr/>
        </p:nvSpPr>
        <p:spPr>
          <a:xfrm>
            <a:off x="1738648" y="3090930"/>
            <a:ext cx="7868991" cy="6825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¿VAS AL TEATRO?</a:t>
            </a:r>
            <a:endParaRPr lang="en-US" sz="3200" b="1" dirty="0"/>
          </a:p>
        </p:txBody>
      </p:sp>
      <p:sp>
        <p:nvSpPr>
          <p:cNvPr id="10" name="Oval 9"/>
          <p:cNvSpPr/>
          <p:nvPr/>
        </p:nvSpPr>
        <p:spPr>
          <a:xfrm>
            <a:off x="7070501" y="452718"/>
            <a:ext cx="2537136" cy="9659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000" b="1" dirty="0" smtClean="0"/>
              <a:t>go</a:t>
            </a:r>
            <a:endParaRPr lang="en-US" sz="5000" b="1" dirty="0"/>
          </a:p>
        </p:txBody>
      </p:sp>
      <p:sp>
        <p:nvSpPr>
          <p:cNvPr id="12" name="Rectangle 11"/>
          <p:cNvSpPr/>
          <p:nvPr/>
        </p:nvSpPr>
        <p:spPr>
          <a:xfrm>
            <a:off x="1738647" y="3877883"/>
            <a:ext cx="7868991" cy="6825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TU VAS A LAS CASA DE JUAN.</a:t>
            </a:r>
            <a:endParaRPr lang="en-US" sz="3200" b="1" dirty="0"/>
          </a:p>
        </p:txBody>
      </p:sp>
      <p:sp>
        <p:nvSpPr>
          <p:cNvPr id="14" name="4-Point Star 13"/>
          <p:cNvSpPr/>
          <p:nvPr/>
        </p:nvSpPr>
        <p:spPr>
          <a:xfrm>
            <a:off x="11061858" y="2058037"/>
            <a:ext cx="845416" cy="727119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44378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  <p:bldP spid="10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10339568" cy="1400530"/>
          </a:xfrm>
        </p:spPr>
        <p:txBody>
          <a:bodyPr/>
          <a:lstStyle/>
          <a:p>
            <a:r>
              <a:rPr lang="en-US" dirty="0" err="1" smtClean="0"/>
              <a:t>Él</a:t>
            </a:r>
            <a:r>
              <a:rPr lang="en-US" dirty="0" smtClean="0"/>
              <a:t>, Ella, </a:t>
            </a:r>
            <a:r>
              <a:rPr lang="en-US" dirty="0" err="1" smtClean="0"/>
              <a:t>Ud</a:t>
            </a:r>
            <a:r>
              <a:rPr lang="en-US" dirty="0" smtClean="0"/>
              <a:t>.						    He/She, You (f)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500" dirty="0" smtClean="0"/>
              <a:t>To talk about where he, she, or you (f) goes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Oval 3"/>
          <p:cNvSpPr/>
          <p:nvPr/>
        </p:nvSpPr>
        <p:spPr>
          <a:xfrm>
            <a:off x="3515933" y="255493"/>
            <a:ext cx="2485623" cy="9659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000" b="1" dirty="0" err="1" smtClean="0"/>
              <a:t>va</a:t>
            </a:r>
            <a:endParaRPr lang="en-US" sz="5000" b="1" dirty="0"/>
          </a:p>
        </p:txBody>
      </p:sp>
      <p:sp>
        <p:nvSpPr>
          <p:cNvPr id="5" name="Rectangle 4"/>
          <p:cNvSpPr/>
          <p:nvPr/>
        </p:nvSpPr>
        <p:spPr>
          <a:xfrm>
            <a:off x="1738648" y="2750023"/>
            <a:ext cx="7868991" cy="6825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ÉL VA AL ESTADIO.</a:t>
            </a:r>
            <a:endParaRPr lang="en-US" sz="3200" b="1" dirty="0"/>
          </a:p>
        </p:txBody>
      </p:sp>
      <p:sp>
        <p:nvSpPr>
          <p:cNvPr id="10" name="Oval 9"/>
          <p:cNvSpPr/>
          <p:nvPr/>
        </p:nvSpPr>
        <p:spPr>
          <a:xfrm>
            <a:off x="8178084" y="1167857"/>
            <a:ext cx="2562896" cy="9659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000" b="1" dirty="0" smtClean="0"/>
              <a:t>goes</a:t>
            </a:r>
            <a:endParaRPr lang="en-US" sz="5000" b="1" dirty="0"/>
          </a:p>
        </p:txBody>
      </p:sp>
    </p:spTree>
    <p:extLst>
      <p:ext uri="{BB962C8B-B14F-4D97-AF65-F5344CB8AC3E}">
        <p14:creationId xmlns:p14="http://schemas.microsoft.com/office/powerpoint/2010/main" val="145107314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9734" y="649548"/>
            <a:ext cx="10113695" cy="706964"/>
          </a:xfrm>
        </p:spPr>
        <p:txBody>
          <a:bodyPr/>
          <a:lstStyle/>
          <a:p>
            <a:r>
              <a:rPr lang="en-US" dirty="0" err="1" smtClean="0"/>
              <a:t>Nosotros</a:t>
            </a:r>
            <a:r>
              <a:rPr lang="en-US" dirty="0" smtClean="0"/>
              <a:t>								  We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500" dirty="0" smtClean="0"/>
              <a:t>To talk about where we go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Oval 3"/>
          <p:cNvSpPr/>
          <p:nvPr/>
        </p:nvSpPr>
        <p:spPr>
          <a:xfrm>
            <a:off x="2837902" y="860063"/>
            <a:ext cx="3150773" cy="9659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800" b="1" dirty="0" err="1" smtClean="0"/>
              <a:t>vamos</a:t>
            </a:r>
            <a:endParaRPr lang="en-US" sz="3800" b="1" dirty="0"/>
          </a:p>
        </p:txBody>
      </p:sp>
      <p:sp>
        <p:nvSpPr>
          <p:cNvPr id="5" name="Rectangle 4"/>
          <p:cNvSpPr/>
          <p:nvPr/>
        </p:nvSpPr>
        <p:spPr>
          <a:xfrm>
            <a:off x="1738648" y="2730321"/>
            <a:ext cx="8680360" cy="10431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NOSOTROS VAMOS AL PARQUE.</a:t>
            </a:r>
            <a:endParaRPr lang="en-US" sz="3200" b="1" dirty="0"/>
          </a:p>
        </p:txBody>
      </p:sp>
      <p:sp>
        <p:nvSpPr>
          <p:cNvPr id="10" name="Oval 9"/>
          <p:cNvSpPr/>
          <p:nvPr/>
        </p:nvSpPr>
        <p:spPr>
          <a:xfrm>
            <a:off x="7572776" y="941949"/>
            <a:ext cx="2472745" cy="9659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000" b="1" dirty="0" smtClean="0"/>
              <a:t>go</a:t>
            </a:r>
            <a:endParaRPr lang="en-US" sz="5000" b="1" dirty="0"/>
          </a:p>
        </p:txBody>
      </p:sp>
    </p:spTree>
    <p:extLst>
      <p:ext uri="{BB962C8B-B14F-4D97-AF65-F5344CB8AC3E}">
        <p14:creationId xmlns:p14="http://schemas.microsoft.com/office/powerpoint/2010/main" val="358337540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9734" y="791220"/>
            <a:ext cx="10113695" cy="706964"/>
          </a:xfrm>
        </p:spPr>
        <p:txBody>
          <a:bodyPr/>
          <a:lstStyle/>
          <a:p>
            <a:r>
              <a:rPr lang="en-US" sz="3500" dirty="0" err="1" smtClean="0"/>
              <a:t>Ellos</a:t>
            </a:r>
            <a:r>
              <a:rPr lang="en-US" sz="3500" dirty="0" smtClean="0"/>
              <a:t>, </a:t>
            </a:r>
            <a:r>
              <a:rPr lang="en-US" sz="3500" dirty="0" err="1" smtClean="0"/>
              <a:t>Ellas</a:t>
            </a:r>
            <a:r>
              <a:rPr lang="en-US" sz="3500" dirty="0" smtClean="0"/>
              <a:t>, </a:t>
            </a:r>
            <a:r>
              <a:rPr lang="en-US" sz="3500" dirty="0" err="1" smtClean="0"/>
              <a:t>Uds</a:t>
            </a:r>
            <a:r>
              <a:rPr lang="en-US" sz="3500" dirty="0" smtClean="0"/>
              <a:t>							     They</a:t>
            </a:r>
            <a:endParaRPr lang="en-US" sz="3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500" dirty="0" smtClean="0"/>
              <a:t>To talk about where they go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r>
              <a:rPr lang="en-US" sz="2500" dirty="0" smtClean="0"/>
              <a:t>To talk about where you all go</a:t>
            </a:r>
            <a:endParaRPr lang="en-US" dirty="0" smtClean="0"/>
          </a:p>
        </p:txBody>
      </p:sp>
      <p:sp>
        <p:nvSpPr>
          <p:cNvPr id="4" name="Oval 3"/>
          <p:cNvSpPr/>
          <p:nvPr/>
        </p:nvSpPr>
        <p:spPr>
          <a:xfrm>
            <a:off x="3790907" y="661744"/>
            <a:ext cx="3193961" cy="9659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000" b="1" dirty="0" smtClean="0"/>
              <a:t>van</a:t>
            </a:r>
            <a:endParaRPr lang="en-US" sz="5000" b="1" dirty="0"/>
          </a:p>
        </p:txBody>
      </p:sp>
      <p:sp>
        <p:nvSpPr>
          <p:cNvPr id="5" name="Rectangle 4"/>
          <p:cNvSpPr/>
          <p:nvPr/>
        </p:nvSpPr>
        <p:spPr>
          <a:xfrm>
            <a:off x="1738648" y="3090930"/>
            <a:ext cx="7868991" cy="6825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ELLOS VAN A LA PISCINA.</a:t>
            </a:r>
            <a:endParaRPr lang="en-US" sz="3200" b="1" dirty="0"/>
          </a:p>
        </p:txBody>
      </p:sp>
      <p:sp>
        <p:nvSpPr>
          <p:cNvPr id="6" name="Rectangle 5"/>
          <p:cNvSpPr/>
          <p:nvPr/>
        </p:nvSpPr>
        <p:spPr>
          <a:xfrm>
            <a:off x="1738648" y="4812288"/>
            <a:ext cx="7868991" cy="6825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USTEDES VAN AL CINE.</a:t>
            </a:r>
            <a:endParaRPr lang="en-US" sz="3200" b="1" dirty="0"/>
          </a:p>
        </p:txBody>
      </p:sp>
      <p:sp>
        <p:nvSpPr>
          <p:cNvPr id="10" name="Oval 9"/>
          <p:cNvSpPr/>
          <p:nvPr/>
        </p:nvSpPr>
        <p:spPr>
          <a:xfrm>
            <a:off x="8160684" y="795491"/>
            <a:ext cx="2472745" cy="9659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000" b="1" dirty="0" smtClean="0"/>
              <a:t>go</a:t>
            </a:r>
            <a:endParaRPr lang="en-US" sz="5000" b="1" dirty="0"/>
          </a:p>
        </p:txBody>
      </p:sp>
    </p:spTree>
    <p:extLst>
      <p:ext uri="{BB962C8B-B14F-4D97-AF65-F5344CB8AC3E}">
        <p14:creationId xmlns:p14="http://schemas.microsoft.com/office/powerpoint/2010/main" val="272936075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  <p:bldP spid="6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 smtClean="0"/>
              <a:t>Recuerdas</a:t>
            </a:r>
            <a:r>
              <a:rPr lang="en-US" sz="4000" dirty="0" smtClean="0"/>
              <a:t>? (Remember?) </a:t>
            </a:r>
            <a:br>
              <a:rPr lang="en-US" sz="4000" dirty="0" smtClean="0"/>
            </a:br>
            <a:r>
              <a:rPr lang="en-US" sz="4000" dirty="0" smtClean="0"/>
              <a:t>FILL IN THE CORRECT FORM OF </a:t>
            </a:r>
            <a:r>
              <a:rPr lang="en-US" sz="4000" b="1" dirty="0" smtClean="0"/>
              <a:t>IR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201918" y="2310248"/>
            <a:ext cx="1906072" cy="9659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/>
              <a:t>Yo</a:t>
            </a:r>
            <a:endParaRPr lang="en-US" sz="4000" b="1" dirty="0"/>
          </a:p>
        </p:txBody>
      </p:sp>
      <p:sp>
        <p:nvSpPr>
          <p:cNvPr id="7" name="Oval 6"/>
          <p:cNvSpPr/>
          <p:nvPr/>
        </p:nvSpPr>
        <p:spPr>
          <a:xfrm>
            <a:off x="201918" y="3602110"/>
            <a:ext cx="1906072" cy="9659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/>
              <a:t>Tú</a:t>
            </a:r>
            <a:endParaRPr lang="en-US" sz="4000" b="1" dirty="0"/>
          </a:p>
        </p:txBody>
      </p:sp>
      <p:sp>
        <p:nvSpPr>
          <p:cNvPr id="8" name="Oval 7"/>
          <p:cNvSpPr/>
          <p:nvPr/>
        </p:nvSpPr>
        <p:spPr>
          <a:xfrm>
            <a:off x="201918" y="5017066"/>
            <a:ext cx="1906072" cy="9659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err="1" smtClean="0"/>
              <a:t>Él</a:t>
            </a:r>
            <a:r>
              <a:rPr lang="en-US" sz="2500" b="1" dirty="0" smtClean="0"/>
              <a:t>, Ella, </a:t>
            </a:r>
            <a:r>
              <a:rPr lang="en-US" sz="2500" b="1" dirty="0" err="1" smtClean="0"/>
              <a:t>Usted</a:t>
            </a:r>
            <a:endParaRPr lang="en-US" sz="2500" b="1" dirty="0"/>
          </a:p>
        </p:txBody>
      </p:sp>
      <p:sp>
        <p:nvSpPr>
          <p:cNvPr id="10" name="Oval 9"/>
          <p:cNvSpPr/>
          <p:nvPr/>
        </p:nvSpPr>
        <p:spPr>
          <a:xfrm>
            <a:off x="6114468" y="2338491"/>
            <a:ext cx="2182820" cy="9659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err="1" smtClean="0"/>
              <a:t>Nosotros</a:t>
            </a:r>
            <a:endParaRPr lang="en-US" sz="2500" b="1" dirty="0"/>
          </a:p>
        </p:txBody>
      </p:sp>
      <p:sp>
        <p:nvSpPr>
          <p:cNvPr id="11" name="Oval 10"/>
          <p:cNvSpPr/>
          <p:nvPr/>
        </p:nvSpPr>
        <p:spPr>
          <a:xfrm>
            <a:off x="6140226" y="3597658"/>
            <a:ext cx="2157062" cy="9659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err="1"/>
              <a:t>V</a:t>
            </a:r>
            <a:r>
              <a:rPr lang="en-US" sz="2500" b="1" dirty="0" err="1" smtClean="0"/>
              <a:t>osotros</a:t>
            </a:r>
            <a:endParaRPr lang="en-US" sz="2500" b="1" dirty="0"/>
          </a:p>
        </p:txBody>
      </p:sp>
      <p:sp>
        <p:nvSpPr>
          <p:cNvPr id="12" name="Oval 11"/>
          <p:cNvSpPr/>
          <p:nvPr/>
        </p:nvSpPr>
        <p:spPr>
          <a:xfrm>
            <a:off x="6183655" y="4856825"/>
            <a:ext cx="2044446" cy="128639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err="1" smtClean="0"/>
              <a:t>Ellos</a:t>
            </a:r>
            <a:r>
              <a:rPr lang="en-US" sz="2500" b="1" dirty="0" smtClean="0"/>
              <a:t>, </a:t>
            </a:r>
            <a:r>
              <a:rPr lang="en-US" sz="2500" b="1" dirty="0" err="1" smtClean="0"/>
              <a:t>Ellas</a:t>
            </a:r>
            <a:r>
              <a:rPr lang="en-US" sz="2500" b="1" dirty="0" smtClean="0"/>
              <a:t>, </a:t>
            </a:r>
            <a:r>
              <a:rPr lang="en-US" sz="2500" b="1" dirty="0" err="1" smtClean="0"/>
              <a:t>Ustedes</a:t>
            </a:r>
            <a:endParaRPr lang="en-US" sz="2500" b="1" dirty="0"/>
          </a:p>
        </p:txBody>
      </p:sp>
    </p:spTree>
    <p:extLst>
      <p:ext uri="{BB962C8B-B14F-4D97-AF65-F5344CB8AC3E}">
        <p14:creationId xmlns:p14="http://schemas.microsoft.com/office/powerpoint/2010/main" val="2410181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" id="{B8441ADB-2E43-4AF7-B97A-BD870242C6A8}" vid="{5A2F9111-B2DB-470C-BA56-608F9B658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49</TotalTime>
  <Words>216</Words>
  <Application>Microsoft Office PowerPoint</Application>
  <PresentationFormat>Custom</PresentationFormat>
  <Paragraphs>78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Ion</vt:lpstr>
      <vt:lpstr>THE VERB IR- REVIEW </vt:lpstr>
      <vt:lpstr>The verb Ir - Reminders </vt:lpstr>
      <vt:lpstr>The forms of Ir</vt:lpstr>
      <vt:lpstr>Yo            I  </vt:lpstr>
      <vt:lpstr>Tú          You  </vt:lpstr>
      <vt:lpstr>Él, Ella, Ud.          He/She, You (f)  </vt:lpstr>
      <vt:lpstr>Nosotros          We</vt:lpstr>
      <vt:lpstr>Ellos, Ellas, Uds            They</vt:lpstr>
      <vt:lpstr>Recuerdas? (Remember?)  FILL IN THE CORRECT FORM OF IR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VERB TENER- REVIEW pg. 91</dc:title>
  <dc:creator>Tiffani Baldwin</dc:creator>
  <cp:lastModifiedBy>Baldwin, Tiffani L.</cp:lastModifiedBy>
  <cp:revision>6</cp:revision>
  <dcterms:created xsi:type="dcterms:W3CDTF">2013-09-26T03:55:33Z</dcterms:created>
  <dcterms:modified xsi:type="dcterms:W3CDTF">2014-01-13T17:25:57Z</dcterms:modified>
</cp:coreProperties>
</file>